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25199975" cy="35999738"/>
  <p:notesSz cx="6858000" cy="9144000"/>
  <p:embeddedFontLst>
    <p:embeddedFont>
      <p:font typeface="Bree Serif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Pacifico" panose="020B0604020202020204" charset="0"/>
      <p:regular r:id="rId18"/>
    </p:embeddedFont>
    <p:embeddedFont>
      <p:font typeface="Poppins" panose="020B0604020202020204" charset="0"/>
      <p:bold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hUDks1ZawAUF3te5GQPPFmNml5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1" d="100"/>
          <a:sy n="21" d="100"/>
        </p:scale>
        <p:origin x="31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49500" y="1143000"/>
            <a:ext cx="21590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7279a2da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7279a2daf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g37279a2daf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729e98715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g3729e98715e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g3729e98715e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63b607623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363b60762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729e98715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3729e98715e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0" name="Google Shape;270;g3729e98715e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1889998" y="5891626"/>
            <a:ext cx="21420000" cy="125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Calibri"/>
              <a:buNone/>
              <a:defRPr sz="1653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3149997" y="18908198"/>
            <a:ext cx="18900000" cy="86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/>
            </a:lvl1pPr>
            <a:lvl2pPr lvl="1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/>
            </a:lvl2pPr>
            <a:lvl3pPr lvl="2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/>
            </a:lvl3pPr>
            <a:lvl4pPr lvl="3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4pPr>
            <a:lvl5pPr lvl="4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5pPr>
            <a:lvl6pPr lvl="5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6pPr>
            <a:lvl7pPr lvl="6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7pPr>
            <a:lvl8pPr lvl="7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8pPr>
            <a:lvl9pPr lvl="8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 rot="5400000">
            <a:off x="1179277" y="10136465"/>
            <a:ext cx="22841400" cy="21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 rot="5400000">
            <a:off x="5496577" y="14453954"/>
            <a:ext cx="30508200" cy="5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-5528416" y="9177703"/>
            <a:ext cx="30508200" cy="15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732499" y="9583264"/>
            <a:ext cx="21735000" cy="228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1719375" y="8974945"/>
            <a:ext cx="21735000" cy="149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Calibri"/>
              <a:buNone/>
              <a:defRPr sz="1653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1719375" y="24091502"/>
            <a:ext cx="21735000" cy="7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5512"/>
              <a:buNone/>
              <a:defRPr sz="5512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961"/>
              <a:buNone/>
              <a:defRPr sz="4961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1732498" y="9583264"/>
            <a:ext cx="10710000" cy="228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12757488" y="9583264"/>
            <a:ext cx="10710000" cy="228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1735781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1735783" y="8824938"/>
            <a:ext cx="10660800" cy="4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 b="1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 b="1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 b="1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1735783" y="13149904"/>
            <a:ext cx="10660800" cy="19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12757489" y="8824938"/>
            <a:ext cx="10713300" cy="4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 b="1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 b="1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 b="1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4"/>
          </p:nvPr>
        </p:nvSpPr>
        <p:spPr>
          <a:xfrm>
            <a:off x="12757489" y="13149904"/>
            <a:ext cx="10713300" cy="19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1735780" y="2399982"/>
            <a:ext cx="8127600" cy="8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Calibri"/>
              <a:buNone/>
              <a:defRPr sz="881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10713272" y="5183304"/>
            <a:ext cx="12757500" cy="255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788606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8819"/>
              <a:buChar char="•"/>
              <a:defRPr sz="8819"/>
            </a:lvl1pPr>
            <a:lvl2pPr marL="914400" lvl="1" indent="-718629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7717"/>
              <a:buChar char="•"/>
              <a:defRPr sz="7717"/>
            </a:lvl2pPr>
            <a:lvl3pPr marL="1371600" lvl="2" indent="-648589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6614"/>
              <a:buChar char="•"/>
              <a:defRPr sz="6614"/>
            </a:lvl3pPr>
            <a:lvl4pPr marL="1828800" lvl="3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4pPr>
            <a:lvl5pPr marL="2286000" lvl="4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5pPr>
            <a:lvl6pPr marL="2743200" lvl="5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6pPr>
            <a:lvl7pPr marL="3200400" lvl="6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7pPr>
            <a:lvl8pPr marL="3657600" lvl="7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8pPr>
            <a:lvl9pPr marL="4114800" lvl="8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2"/>
          </p:nvPr>
        </p:nvSpPr>
        <p:spPr>
          <a:xfrm>
            <a:off x="1735780" y="10799922"/>
            <a:ext cx="8127600" cy="200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858"/>
              <a:buNone/>
              <a:defRPr sz="3858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307"/>
              <a:buNone/>
              <a:defRPr sz="3307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/>
          </p:nvPr>
        </p:nvSpPr>
        <p:spPr>
          <a:xfrm>
            <a:off x="1735780" y="2399982"/>
            <a:ext cx="8127600" cy="8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Calibri"/>
              <a:buNone/>
              <a:defRPr sz="881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>
            <a:spLocks noGrp="1"/>
          </p:cNvSpPr>
          <p:nvPr>
            <p:ph type="pic" idx="2"/>
          </p:nvPr>
        </p:nvSpPr>
        <p:spPr>
          <a:xfrm>
            <a:off x="10713272" y="5183304"/>
            <a:ext cx="12757500" cy="255831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1735780" y="10799922"/>
            <a:ext cx="8127600" cy="200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858"/>
              <a:buNone/>
              <a:defRPr sz="3858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307"/>
              <a:buNone/>
              <a:defRPr sz="3307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9" y="0"/>
            <a:ext cx="25199816" cy="359997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26"/>
              <a:buFont typeface="Calibri"/>
              <a:buNone/>
              <a:defRPr sz="1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1732499" y="9583264"/>
            <a:ext cx="21735000" cy="228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718629" algn="l" rtl="0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7717"/>
              <a:buFont typeface="Arial"/>
              <a:buChar char="•"/>
              <a:defRPr sz="7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648589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6614"/>
              <a:buFont typeface="Arial"/>
              <a:buChar char="•"/>
              <a:defRPr sz="661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78612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Char char="•"/>
              <a:defRPr sz="55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5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70000" cy="1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7"/>
              <a:buFont typeface="Arial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7.jpg"/><Relationship Id="rId18" Type="http://schemas.openxmlformats.org/officeDocument/2006/relationships/image" Target="../media/image32.png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12" Type="http://schemas.openxmlformats.org/officeDocument/2006/relationships/image" Target="../media/image26.jpg"/><Relationship Id="rId17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jpg"/><Relationship Id="rId5" Type="http://schemas.openxmlformats.org/officeDocument/2006/relationships/image" Target="../media/image19.png"/><Relationship Id="rId15" Type="http://schemas.openxmlformats.org/officeDocument/2006/relationships/image" Target="../media/image29.jpg"/><Relationship Id="rId10" Type="http://schemas.openxmlformats.org/officeDocument/2006/relationships/image" Target="../media/image24.jp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jpg"/><Relationship Id="rId14" Type="http://schemas.openxmlformats.org/officeDocument/2006/relationships/image" Target="../media/image2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jp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5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jpg"/><Relationship Id="rId17" Type="http://schemas.openxmlformats.org/officeDocument/2006/relationships/image" Target="../media/image48.jpg"/><Relationship Id="rId25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7.jpg"/><Relationship Id="rId20" Type="http://schemas.openxmlformats.org/officeDocument/2006/relationships/image" Target="../media/image51.png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5" Type="http://schemas.openxmlformats.org/officeDocument/2006/relationships/image" Target="../media/image36.png"/><Relationship Id="rId15" Type="http://schemas.openxmlformats.org/officeDocument/2006/relationships/image" Target="../media/image46.jp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" Type="http://schemas.openxmlformats.org/officeDocument/2006/relationships/image" Target="../media/image3.png"/><Relationship Id="rId9" Type="http://schemas.openxmlformats.org/officeDocument/2006/relationships/image" Target="../media/image40.png"/><Relationship Id="rId14" Type="http://schemas.openxmlformats.org/officeDocument/2006/relationships/image" Target="../media/image45.jpg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1518079" y="18849985"/>
            <a:ext cx="369812" cy="361271"/>
          </a:xfrm>
          <a:prstGeom prst="rect">
            <a:avLst/>
          </a:prstGeom>
          <a:solidFill>
            <a:srgbClr val="40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76553" y="4369253"/>
            <a:ext cx="7938347" cy="446532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>
            <a:spLocks noGrp="1"/>
          </p:cNvSpPr>
          <p:nvPr>
            <p:ph type="ctrTitle"/>
          </p:nvPr>
        </p:nvSpPr>
        <p:spPr>
          <a:xfrm>
            <a:off x="3149997" y="3088373"/>
            <a:ext cx="6299780" cy="9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Centro IBSE</a:t>
            </a:r>
            <a:br>
              <a:rPr lang="en-US" sz="66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66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629999" y="1325880"/>
            <a:ext cx="21419979" cy="5211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Calibri"/>
              <a:buNone/>
            </a:pPr>
            <a:endParaRPr sz="1653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195969" y="1050576"/>
            <a:ext cx="10513561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en-US" sz="66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Sezione A.N.I.S.N.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en-US" sz="66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LOMBARDIA</a:t>
            </a:r>
            <a:endParaRPr sz="6600" b="1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77135" y="261257"/>
            <a:ext cx="3500987" cy="349927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7453153" y="25121893"/>
            <a:ext cx="1471748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endParaRPr sz="3200" b="0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5637558" y="33903204"/>
            <a:ext cx="13643428" cy="204102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Sede legale della sezione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Acquario Civico di Milano – Viale Gadio,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C.F</a:t>
            </a:r>
            <a:r>
              <a:rPr lang="en-US" sz="32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3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94079480631</a:t>
            </a:r>
            <a:endParaRPr sz="3200" b="0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3414" y="19390778"/>
            <a:ext cx="7013344" cy="3830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11357" y="19384009"/>
            <a:ext cx="6910757" cy="3830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279999" y="19262931"/>
            <a:ext cx="7013345" cy="3945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317069" y="24092634"/>
            <a:ext cx="6939207" cy="4107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882906" y="24092634"/>
            <a:ext cx="6939208" cy="403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83414" y="24149113"/>
            <a:ext cx="6939208" cy="403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"/>
          <p:cNvSpPr txBox="1"/>
          <p:nvPr/>
        </p:nvSpPr>
        <p:spPr>
          <a:xfrm>
            <a:off x="1354910" y="4288926"/>
            <a:ext cx="12009398" cy="1976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3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1" i="0" u="none" strike="noStrike" cap="none" dirty="0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NUOVI SPAZI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53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1" i="0" u="none" strike="noStrike" cap="none" dirty="0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NUOVI APPRENDIMENTI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1476778" y="6861906"/>
            <a:ext cx="156054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Questo Progetto ha visto coinvolti come attori alcuni formatori del Centro IBSE ANISN  Lombardia, l’Istituto Comprensivo Statale M. Montessori di Bollate (Mi), l’azienda privata Gestra SPIRAX- Sarco, finanziatice del Progetto “Lo Spazio, I nostri Spazi.” e il DM 65 - DM 66 del PNRR.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p1"/>
          <p:cNvGrpSpPr/>
          <p:nvPr/>
        </p:nvGrpSpPr>
        <p:grpSpPr>
          <a:xfrm>
            <a:off x="18791666" y="2562184"/>
            <a:ext cx="7610316" cy="3069689"/>
            <a:chOff x="0" y="-269746"/>
            <a:chExt cx="6311157" cy="2082460"/>
          </a:xfrm>
        </p:grpSpPr>
        <p:sp>
          <p:nvSpPr>
            <p:cNvPr id="106" name="Google Shape;106;p1"/>
            <p:cNvSpPr txBox="1"/>
            <p:nvPr/>
          </p:nvSpPr>
          <p:spPr>
            <a:xfrm>
              <a:off x="2336252" y="-269746"/>
              <a:ext cx="3974905" cy="270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771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403B3B"/>
                  </a:solidFill>
                  <a:latin typeface="Arial"/>
                  <a:ea typeface="Arial"/>
                  <a:cs typeface="Arial"/>
                  <a:sym typeface="Arial"/>
                </a:rPr>
                <a:t>Autori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0" y="1651986"/>
              <a:ext cx="4037266" cy="1607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1" indent="0" algn="l" rtl="0">
                <a:lnSpc>
                  <a:spcPct val="12009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26"/>
                <a:buFont typeface="Arial"/>
                <a:buNone/>
              </a:pPr>
              <a:endParaRPr sz="826" b="0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" name="Google Shape;108;p1"/>
          <p:cNvSpPr txBox="1"/>
          <p:nvPr/>
        </p:nvSpPr>
        <p:spPr>
          <a:xfrm>
            <a:off x="21545727" y="2764752"/>
            <a:ext cx="2971800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Emanuela Scaioli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Marco Binda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Daniele Brioschi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Angela Loseto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Irene Macaluso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Google Shape;109;p1"/>
          <p:cNvGrpSpPr/>
          <p:nvPr/>
        </p:nvGrpSpPr>
        <p:grpSpPr>
          <a:xfrm>
            <a:off x="1497815" y="8703575"/>
            <a:ext cx="6599075" cy="497571"/>
            <a:chOff x="93125" y="109326"/>
            <a:chExt cx="8798766" cy="663430"/>
          </a:xfrm>
        </p:grpSpPr>
        <p:sp>
          <p:nvSpPr>
            <p:cNvPr id="110" name="Google Shape;110;p1"/>
            <p:cNvSpPr/>
            <p:nvPr/>
          </p:nvSpPr>
          <p:spPr>
            <a:xfrm>
              <a:off x="93125" y="230226"/>
              <a:ext cx="493083" cy="481696"/>
            </a:xfrm>
            <a:prstGeom prst="rect">
              <a:avLst/>
            </a:prstGeom>
            <a:solidFill>
              <a:srgbClr val="40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"/>
            <p:cNvSpPr txBox="1"/>
            <p:nvPr/>
          </p:nvSpPr>
          <p:spPr>
            <a:xfrm>
              <a:off x="160888" y="396583"/>
              <a:ext cx="353043" cy="376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897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"/>
            <p:cNvSpPr txBox="1"/>
            <p:nvPr/>
          </p:nvSpPr>
          <p:spPr>
            <a:xfrm>
              <a:off x="817361" y="109326"/>
              <a:ext cx="8074530" cy="624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56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403B3B"/>
                  </a:solidFill>
                  <a:latin typeface="Arial"/>
                  <a:ea typeface="Arial"/>
                  <a:cs typeface="Arial"/>
                  <a:sym typeface="Arial"/>
                </a:rPr>
                <a:t>Introduzione</a:t>
              </a:r>
              <a:endParaRPr sz="3200" b="1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3" name="Google Shape;113;p1"/>
          <p:cNvCxnSpPr/>
          <p:nvPr/>
        </p:nvCxnSpPr>
        <p:spPr>
          <a:xfrm>
            <a:off x="1354910" y="8612821"/>
            <a:ext cx="23426471" cy="47047"/>
          </a:xfrm>
          <a:prstGeom prst="straightConnector1">
            <a:avLst/>
          </a:prstGeom>
          <a:noFill/>
          <a:ln w="19050" cap="rnd" cmpd="sng">
            <a:solidFill>
              <a:srgbClr val="403B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4" name="Google Shape;114;p1"/>
          <p:cNvSpPr txBox="1"/>
          <p:nvPr/>
        </p:nvSpPr>
        <p:spPr>
          <a:xfrm>
            <a:off x="1328621" y="9494367"/>
            <a:ext cx="13967989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Centro IBSE ANISN Lombardia ha sviluppato un impianto di formazione-azione continua presso l’IC Montessori di Bollate (Mi) negli anni 2022-2025 che ha dato: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supporto alla progettazione dei nuovi spazi laboratoriali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coordinamento del gruppo di lavoro DM 65 PNRR per le STEM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sperimentazione da parte dei docenti di percorsi didattici attraverso l'approccio IBSE con 2 corsi di formazione, 2 Scuole estive e 2 laboratori di formazione sul campo (DM 66 PNRR) per un totale di 128 ore.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6627628" y="9453864"/>
            <a:ext cx="6873867" cy="278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074580" y="10525150"/>
            <a:ext cx="1682642" cy="536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9059652" y="11928070"/>
            <a:ext cx="1712495" cy="511572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"/>
          <p:cNvSpPr txBox="1"/>
          <p:nvPr/>
        </p:nvSpPr>
        <p:spPr>
          <a:xfrm>
            <a:off x="1865800" y="13166740"/>
            <a:ext cx="6055898" cy="48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56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 Obiettivi</a:t>
            </a:r>
            <a:endParaRPr sz="3200" b="1" i="0" u="none" strike="noStrike" cap="none">
              <a:solidFill>
                <a:srgbClr val="40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1302333" y="13771207"/>
            <a:ext cx="10981107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sostituzione delle attrezzature scientifiche</a:t>
            </a:r>
            <a:r>
              <a:rPr lang="en-US" sz="3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miglioramento degli spazi 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delle aule dedicate alle STEAM.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creazione di un contesto scolastico</a:t>
            </a:r>
            <a:r>
              <a:rPr lang="en-US" sz="3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 utilizzi metodologie e risorse innovative per la didattica STEAM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attivazione di laboratori di co-progettazione e formazione</a:t>
            </a:r>
            <a:r>
              <a:rPr lang="en-US" sz="3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 permettano agli insegnanti di progettare percorsi didattici che mettano al centro gli studenti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costituzione di gruppi di docenti esperti e tutor interni</a:t>
            </a: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nei laboratori STEM del PNRR.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Google Shape;120;p1"/>
          <p:cNvGrpSpPr/>
          <p:nvPr/>
        </p:nvGrpSpPr>
        <p:grpSpPr>
          <a:xfrm>
            <a:off x="15028032" y="13265506"/>
            <a:ext cx="6700180" cy="472235"/>
            <a:chOff x="0" y="-111967"/>
            <a:chExt cx="8933573" cy="629647"/>
          </a:xfrm>
        </p:grpSpPr>
        <p:sp>
          <p:nvSpPr>
            <p:cNvPr id="121" name="Google Shape;121;p1"/>
            <p:cNvSpPr/>
            <p:nvPr/>
          </p:nvSpPr>
          <p:spPr>
            <a:xfrm>
              <a:off x="0" y="35984"/>
              <a:ext cx="493082" cy="481696"/>
            </a:xfrm>
            <a:prstGeom prst="rect">
              <a:avLst/>
            </a:prstGeom>
            <a:solidFill>
              <a:srgbClr val="40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"/>
            <p:cNvSpPr txBox="1"/>
            <p:nvPr/>
          </p:nvSpPr>
          <p:spPr>
            <a:xfrm>
              <a:off x="46563" y="97290"/>
              <a:ext cx="399957" cy="3761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76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"/>
            <p:cNvSpPr txBox="1"/>
            <p:nvPr/>
          </p:nvSpPr>
          <p:spPr>
            <a:xfrm>
              <a:off x="859043" y="-111967"/>
              <a:ext cx="8074530" cy="6247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56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403B3B"/>
                  </a:solidFill>
                  <a:latin typeface="Arial"/>
                  <a:ea typeface="Arial"/>
                  <a:cs typeface="Arial"/>
                  <a:sym typeface="Arial"/>
                </a:rPr>
                <a:t>Metodologia</a:t>
              </a:r>
              <a:endParaRPr sz="3200" b="1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1"/>
          <p:cNvSpPr txBox="1"/>
          <p:nvPr/>
        </p:nvSpPr>
        <p:spPr>
          <a:xfrm>
            <a:off x="12984551" y="13865521"/>
            <a:ext cx="10913092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Supporto tecnico 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alla riprogettazione di spazi e attrezzature per i tre laboratori scientifici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Attivazione di </a:t>
            </a:r>
            <a:r>
              <a:rPr lang="en-US" sz="3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corsi continuativi  in presenza 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 formazione docenti sull’approccio IBSE con proposte operative per un curricolo verticale di scienze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Tutoring 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nelle classi durante la sperimentazione dei percorsi IBSE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Attivazione di </a:t>
            </a:r>
            <a:r>
              <a:rPr lang="en-US" sz="3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laboratori di formazione sul campo 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 l’obiettivo di costituire </a:t>
            </a:r>
            <a:r>
              <a:rPr lang="en-US" sz="3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un Repository di buone pratiche.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5" name="Google Shape;125;p1"/>
          <p:cNvCxnSpPr/>
          <p:nvPr/>
        </p:nvCxnSpPr>
        <p:spPr>
          <a:xfrm>
            <a:off x="1195969" y="18395582"/>
            <a:ext cx="23426471" cy="47047"/>
          </a:xfrm>
          <a:prstGeom prst="straightConnector1">
            <a:avLst/>
          </a:prstGeom>
          <a:noFill/>
          <a:ln w="19050" cap="rnd" cmpd="sng">
            <a:solidFill>
              <a:srgbClr val="403B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" name="Google Shape;126;p1"/>
          <p:cNvSpPr txBox="1"/>
          <p:nvPr/>
        </p:nvSpPr>
        <p:spPr>
          <a:xfrm>
            <a:off x="2200690" y="18761830"/>
            <a:ext cx="6055898" cy="470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56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Risultati</a:t>
            </a:r>
            <a:endParaRPr sz="3200" b="1" i="0" u="none" strike="noStrike" cap="none">
              <a:solidFill>
                <a:srgbClr val="40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"/>
          <p:cNvSpPr txBox="1"/>
          <p:nvPr/>
        </p:nvSpPr>
        <p:spPr>
          <a:xfrm>
            <a:off x="10054533" y="18827158"/>
            <a:ext cx="444625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Gli spazi rinnovati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8295250" y="23336428"/>
            <a:ext cx="879058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formazione docenti negli spazi rinnovati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" name="Google Shape;129;p1"/>
          <p:cNvGrpSpPr/>
          <p:nvPr/>
        </p:nvGrpSpPr>
        <p:grpSpPr>
          <a:xfrm>
            <a:off x="1865800" y="28696635"/>
            <a:ext cx="6633997" cy="468590"/>
            <a:chOff x="0" y="-57149"/>
            <a:chExt cx="8845329" cy="624788"/>
          </a:xfrm>
        </p:grpSpPr>
        <p:sp>
          <p:nvSpPr>
            <p:cNvPr id="130" name="Google Shape;130;p1"/>
            <p:cNvSpPr/>
            <p:nvPr/>
          </p:nvSpPr>
          <p:spPr>
            <a:xfrm>
              <a:off x="0" y="35984"/>
              <a:ext cx="493082" cy="481696"/>
            </a:xfrm>
            <a:prstGeom prst="rect">
              <a:avLst/>
            </a:prstGeom>
            <a:solidFill>
              <a:srgbClr val="40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"/>
            <p:cNvSpPr txBox="1"/>
            <p:nvPr/>
          </p:nvSpPr>
          <p:spPr>
            <a:xfrm>
              <a:off x="46563" y="97291"/>
              <a:ext cx="399957" cy="376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76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"/>
            <p:cNvSpPr txBox="1"/>
            <p:nvPr/>
          </p:nvSpPr>
          <p:spPr>
            <a:xfrm>
              <a:off x="770799" y="-57149"/>
              <a:ext cx="8074530" cy="624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56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403B3B"/>
                  </a:solidFill>
                  <a:latin typeface="Arial"/>
                  <a:ea typeface="Arial"/>
                  <a:cs typeface="Arial"/>
                  <a:sym typeface="Arial"/>
                </a:rPr>
                <a:t>Analisi</a:t>
              </a:r>
              <a:endParaRPr sz="3200" b="1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3" name="Google Shape;133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138105" y="30934655"/>
            <a:ext cx="7239372" cy="304699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"/>
          <p:cNvSpPr txBox="1"/>
          <p:nvPr/>
        </p:nvSpPr>
        <p:spPr>
          <a:xfrm>
            <a:off x="1195969" y="29303787"/>
            <a:ext cx="11680753" cy="17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Ai docenti partecipanti ai vari corsi di formazione IBSE è stato somministrato un </a:t>
            </a:r>
            <a:r>
              <a:rPr lang="en-US" sz="30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questionario</a:t>
            </a:r>
            <a:r>
              <a:rPr lang="en-US" sz="3000" b="0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 per rilevare alcuni dati e informazioni utili a valutare l’impatto del Progetto nella pratica d’aula.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447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40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5" name="Google Shape;135;p1"/>
          <p:cNvCxnSpPr/>
          <p:nvPr/>
        </p:nvCxnSpPr>
        <p:spPr>
          <a:xfrm>
            <a:off x="1480352" y="28445464"/>
            <a:ext cx="23426471" cy="47047"/>
          </a:xfrm>
          <a:prstGeom prst="straightConnector1">
            <a:avLst/>
          </a:prstGeom>
          <a:noFill/>
          <a:ln w="19050" cap="rnd" cmpd="sng">
            <a:solidFill>
              <a:srgbClr val="403B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6" name="Google Shape;136;p1"/>
          <p:cNvSpPr txBox="1"/>
          <p:nvPr/>
        </p:nvSpPr>
        <p:spPr>
          <a:xfrm>
            <a:off x="13536924" y="29509050"/>
            <a:ext cx="106392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A partire dagli spazi rinnovati, questo progetto ha avviato un percorso di formazione-azione continua sull’i</a:t>
            </a:r>
            <a:r>
              <a:rPr lang="en-US" sz="3000" b="0" i="1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nquiry scientifico </a:t>
            </a:r>
            <a:r>
              <a:rPr lang="en-US" sz="3000" b="0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che ha favorito lo sviluppo di buone pratiche di insegnamento condivise tra i docenti dei vari ordini di scuola e ha coinvolto con proposte </a:t>
            </a:r>
            <a:r>
              <a:rPr lang="en-US" sz="3000" b="0" i="1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hands on  </a:t>
            </a:r>
            <a:r>
              <a:rPr lang="en-US" sz="3000" b="0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rPr>
              <a:t>gli studenti 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415153" y="31258505"/>
            <a:ext cx="4455487" cy="36918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" name="Google Shape;138;p1"/>
          <p:cNvGrpSpPr/>
          <p:nvPr/>
        </p:nvGrpSpPr>
        <p:grpSpPr>
          <a:xfrm>
            <a:off x="14787010" y="28766485"/>
            <a:ext cx="6633997" cy="468590"/>
            <a:chOff x="0" y="-57149"/>
            <a:chExt cx="8845329" cy="624787"/>
          </a:xfrm>
        </p:grpSpPr>
        <p:sp>
          <p:nvSpPr>
            <p:cNvPr id="139" name="Google Shape;139;p1"/>
            <p:cNvSpPr/>
            <p:nvPr/>
          </p:nvSpPr>
          <p:spPr>
            <a:xfrm>
              <a:off x="0" y="35984"/>
              <a:ext cx="493082" cy="481696"/>
            </a:xfrm>
            <a:prstGeom prst="rect">
              <a:avLst/>
            </a:prstGeom>
            <a:solidFill>
              <a:srgbClr val="40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"/>
            <p:cNvSpPr txBox="1"/>
            <p:nvPr/>
          </p:nvSpPr>
          <p:spPr>
            <a:xfrm>
              <a:off x="46563" y="97291"/>
              <a:ext cx="399957" cy="3761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76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"/>
            <p:cNvSpPr txBox="1"/>
            <p:nvPr/>
          </p:nvSpPr>
          <p:spPr>
            <a:xfrm>
              <a:off x="770799" y="-57149"/>
              <a:ext cx="8074530" cy="6247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56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403B3B"/>
                  </a:solidFill>
                  <a:latin typeface="Arial"/>
                  <a:ea typeface="Arial"/>
                  <a:cs typeface="Arial"/>
                  <a:sym typeface="Arial"/>
                </a:rPr>
                <a:t>Conclusioni</a:t>
              </a:r>
              <a:endParaRPr sz="3200" b="1" i="0" u="none" strike="noStrike" cap="none">
                <a:solidFill>
                  <a:srgbClr val="403B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1"/>
          <p:cNvSpPr/>
          <p:nvPr/>
        </p:nvSpPr>
        <p:spPr>
          <a:xfrm>
            <a:off x="1415149" y="13232202"/>
            <a:ext cx="369812" cy="361271"/>
          </a:xfrm>
          <a:prstGeom prst="rect">
            <a:avLst/>
          </a:prstGeom>
          <a:solidFill>
            <a:srgbClr val="40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"/>
          <p:cNvSpPr txBox="1"/>
          <p:nvPr/>
        </p:nvSpPr>
        <p:spPr>
          <a:xfrm>
            <a:off x="1476787" y="13301161"/>
            <a:ext cx="264782" cy="292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97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"/>
          <p:cNvSpPr txBox="1"/>
          <p:nvPr/>
        </p:nvSpPr>
        <p:spPr>
          <a:xfrm>
            <a:off x="1501273" y="18928943"/>
            <a:ext cx="264782" cy="292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97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p1"/>
          <p:cNvCxnSpPr/>
          <p:nvPr/>
        </p:nvCxnSpPr>
        <p:spPr>
          <a:xfrm>
            <a:off x="1383414" y="12926936"/>
            <a:ext cx="23426471" cy="47047"/>
          </a:xfrm>
          <a:prstGeom prst="straightConnector1">
            <a:avLst/>
          </a:prstGeom>
          <a:noFill/>
          <a:ln w="19050" cap="rnd" cmpd="sng">
            <a:solidFill>
              <a:srgbClr val="403B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" name="Google Shape;146;p1"/>
          <p:cNvSpPr txBox="1"/>
          <p:nvPr/>
        </p:nvSpPr>
        <p:spPr>
          <a:xfrm>
            <a:off x="17219768" y="32780589"/>
            <a:ext cx="6677875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saperne di più: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9538567" y="32411992"/>
            <a:ext cx="3139321" cy="3139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7279a2dafc_0_0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54" name="Google Shape;154;g37279a2dafc_0_0"/>
          <p:cNvSpPr txBox="1">
            <a:spLocks noGrp="1"/>
          </p:cNvSpPr>
          <p:nvPr>
            <p:ph type="body" idx="1"/>
          </p:nvPr>
        </p:nvSpPr>
        <p:spPr>
          <a:xfrm>
            <a:off x="1732499" y="9583264"/>
            <a:ext cx="21735000" cy="228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55" name="Google Shape;155;g37279a2daf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05321"/>
            <a:ext cx="25352375" cy="35952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4"/>
          <p:cNvSpPr/>
          <p:nvPr/>
        </p:nvSpPr>
        <p:spPr>
          <a:xfrm>
            <a:off x="0" y="179887"/>
            <a:ext cx="25211647" cy="35656472"/>
          </a:xfrm>
          <a:custGeom>
            <a:avLst/>
            <a:gdLst/>
            <a:ahLst/>
            <a:cxnLst/>
            <a:rect l="l" t="t" r="r" b="b"/>
            <a:pathLst>
              <a:path w="15120000" h="21384000" extrusionOk="0">
                <a:moveTo>
                  <a:pt x="0" y="0"/>
                </a:moveTo>
                <a:lnTo>
                  <a:pt x="15120000" y="0"/>
                </a:lnTo>
                <a:lnTo>
                  <a:pt x="15120000" y="21384000"/>
                </a:lnTo>
                <a:lnTo>
                  <a:pt x="0" y="21384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503" t="-533" r="-140606" b="-532"/>
            </a:stretch>
          </a:blipFill>
          <a:ln>
            <a:noFill/>
          </a:ln>
        </p:spPr>
      </p:sp>
      <p:grpSp>
        <p:nvGrpSpPr>
          <p:cNvPr id="161" name="Google Shape;161;p14"/>
          <p:cNvGrpSpPr/>
          <p:nvPr/>
        </p:nvGrpSpPr>
        <p:grpSpPr>
          <a:xfrm>
            <a:off x="14634793" y="1378731"/>
            <a:ext cx="9826184" cy="2669750"/>
            <a:chOff x="0" y="0"/>
            <a:chExt cx="812800" cy="220836"/>
          </a:xfrm>
        </p:grpSpPr>
        <p:sp>
          <p:nvSpPr>
            <p:cNvPr id="162" name="Google Shape;162;p14"/>
            <p:cNvSpPr/>
            <p:nvPr/>
          </p:nvSpPr>
          <p:spPr>
            <a:xfrm>
              <a:off x="0" y="0"/>
              <a:ext cx="812800" cy="220836"/>
            </a:xfrm>
            <a:custGeom>
              <a:avLst/>
              <a:gdLst/>
              <a:ahLst/>
              <a:cxnLst/>
              <a:rect l="l" t="t" r="r" b="b"/>
              <a:pathLst>
                <a:path w="812800" h="220836" extrusionOk="0">
                  <a:moveTo>
                    <a:pt x="406400" y="0"/>
                  </a:moveTo>
                  <a:cubicBezTo>
                    <a:pt x="181951" y="0"/>
                    <a:pt x="0" y="49436"/>
                    <a:pt x="0" y="110418"/>
                  </a:cubicBezTo>
                  <a:cubicBezTo>
                    <a:pt x="0" y="171400"/>
                    <a:pt x="181951" y="220836"/>
                    <a:pt x="406400" y="220836"/>
                  </a:cubicBezTo>
                  <a:cubicBezTo>
                    <a:pt x="630849" y="220836"/>
                    <a:pt x="812800" y="171400"/>
                    <a:pt x="812800" y="110418"/>
                  </a:cubicBezTo>
                  <a:cubicBezTo>
                    <a:pt x="812800" y="4943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 cmpd="sng">
              <a:solidFill>
                <a:srgbClr val="E8E8E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4"/>
            <p:cNvSpPr txBox="1"/>
            <p:nvPr/>
          </p:nvSpPr>
          <p:spPr>
            <a:xfrm>
              <a:off x="76200" y="11178"/>
              <a:ext cx="660400" cy="188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700" tIns="84700" rIns="84700" bIns="84700" anchor="ctr" anchorCtr="0">
              <a:noAutofit/>
            </a:bodyPr>
            <a:lstStyle/>
            <a:p>
              <a:pPr marL="0" marR="0" lvl="0" indent="0" algn="ctr" rtl="0">
                <a:lnSpc>
                  <a:spcPct val="22073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334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14"/>
          <p:cNvGrpSpPr/>
          <p:nvPr/>
        </p:nvGrpSpPr>
        <p:grpSpPr>
          <a:xfrm>
            <a:off x="4629717" y="14462098"/>
            <a:ext cx="20473090" cy="2654795"/>
            <a:chOff x="0" y="-9525"/>
            <a:chExt cx="2200111" cy="285294"/>
          </a:xfrm>
        </p:grpSpPr>
        <p:sp>
          <p:nvSpPr>
            <p:cNvPr id="165" name="Google Shape;165;p14"/>
            <p:cNvSpPr/>
            <p:nvPr/>
          </p:nvSpPr>
          <p:spPr>
            <a:xfrm>
              <a:off x="0" y="0"/>
              <a:ext cx="2200111" cy="275769"/>
            </a:xfrm>
            <a:custGeom>
              <a:avLst/>
              <a:gdLst/>
              <a:ahLst/>
              <a:cxnLst/>
              <a:rect l="l" t="t" r="r" b="b"/>
              <a:pathLst>
                <a:path w="2200111" h="275769" extrusionOk="0">
                  <a:moveTo>
                    <a:pt x="0" y="0"/>
                  </a:moveTo>
                  <a:lnTo>
                    <a:pt x="2200111" y="0"/>
                  </a:lnTo>
                  <a:lnTo>
                    <a:pt x="2200111" y="275769"/>
                  </a:lnTo>
                  <a:lnTo>
                    <a:pt x="0" y="275769"/>
                  </a:lnTo>
                  <a:close/>
                </a:path>
              </a:pathLst>
            </a:custGeom>
            <a:gradFill>
              <a:gsLst>
                <a:gs pos="0">
                  <a:srgbClr val="020202">
                    <a:alpha val="0"/>
                  </a:srgbClr>
                </a:gs>
                <a:gs pos="100000">
                  <a:srgbClr val="020202">
                    <a:alpha val="78823"/>
                  </a:srgbClr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66" name="Google Shape;166;p14"/>
            <p:cNvSpPr txBox="1"/>
            <p:nvPr/>
          </p:nvSpPr>
          <p:spPr>
            <a:xfrm>
              <a:off x="0" y="-9525"/>
              <a:ext cx="2200111" cy="285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700" tIns="84700" rIns="84700" bIns="84700" anchor="ctr" anchorCtr="0">
              <a:noAutofit/>
            </a:bodyPr>
            <a:lstStyle/>
            <a:p>
              <a:pPr marL="0" marR="0" lvl="0" indent="0" algn="ctr" rtl="0">
                <a:lnSpc>
                  <a:spcPct val="22073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334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p14"/>
          <p:cNvGrpSpPr/>
          <p:nvPr/>
        </p:nvGrpSpPr>
        <p:grpSpPr>
          <a:xfrm>
            <a:off x="-1333536" y="28741978"/>
            <a:ext cx="26917118" cy="7094381"/>
            <a:chOff x="0" y="-9525"/>
            <a:chExt cx="2892609" cy="762387"/>
          </a:xfrm>
        </p:grpSpPr>
        <p:sp>
          <p:nvSpPr>
            <p:cNvPr id="168" name="Google Shape;168;p14"/>
            <p:cNvSpPr/>
            <p:nvPr/>
          </p:nvSpPr>
          <p:spPr>
            <a:xfrm>
              <a:off x="0" y="0"/>
              <a:ext cx="2892609" cy="752862"/>
            </a:xfrm>
            <a:custGeom>
              <a:avLst/>
              <a:gdLst/>
              <a:ahLst/>
              <a:cxnLst/>
              <a:rect l="l" t="t" r="r" b="b"/>
              <a:pathLst>
                <a:path w="2892609" h="752862" extrusionOk="0">
                  <a:moveTo>
                    <a:pt x="0" y="0"/>
                  </a:moveTo>
                  <a:lnTo>
                    <a:pt x="2892609" y="0"/>
                  </a:lnTo>
                  <a:lnTo>
                    <a:pt x="2892609" y="752862"/>
                  </a:lnTo>
                  <a:lnTo>
                    <a:pt x="0" y="752862"/>
                  </a:lnTo>
                  <a:close/>
                </a:path>
              </a:pathLst>
            </a:custGeom>
            <a:gradFill>
              <a:gsLst>
                <a:gs pos="0">
                  <a:srgbClr val="020202">
                    <a:alpha val="0"/>
                  </a:srgbClr>
                </a:gs>
                <a:gs pos="100000">
                  <a:srgbClr val="020202">
                    <a:alpha val="78823"/>
                  </a:srgbClr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69" name="Google Shape;169;p14"/>
            <p:cNvSpPr txBox="1"/>
            <p:nvPr/>
          </p:nvSpPr>
          <p:spPr>
            <a:xfrm>
              <a:off x="0" y="-9525"/>
              <a:ext cx="2892609" cy="762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700" tIns="84700" rIns="84700" bIns="84700" anchor="ctr" anchorCtr="0">
              <a:noAutofit/>
            </a:bodyPr>
            <a:lstStyle/>
            <a:p>
              <a:pPr marL="0" marR="0" lvl="0" indent="0" algn="ctr" rtl="0">
                <a:lnSpc>
                  <a:spcPct val="22073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334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Google Shape;170;p14"/>
          <p:cNvSpPr/>
          <p:nvPr/>
        </p:nvSpPr>
        <p:spPr>
          <a:xfrm rot="-364594">
            <a:off x="19987112" y="27397305"/>
            <a:ext cx="5406743" cy="10867822"/>
          </a:xfrm>
          <a:custGeom>
            <a:avLst/>
            <a:gdLst/>
            <a:ahLst/>
            <a:cxnLst/>
            <a:rect l="l" t="t" r="r" b="b"/>
            <a:pathLst>
              <a:path w="3242547" h="6517681" extrusionOk="0">
                <a:moveTo>
                  <a:pt x="0" y="0"/>
                </a:moveTo>
                <a:lnTo>
                  <a:pt x="3242546" y="0"/>
                </a:lnTo>
                <a:lnTo>
                  <a:pt x="3242546" y="6517682"/>
                </a:lnTo>
                <a:lnTo>
                  <a:pt x="0" y="6517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1" name="Google Shape;171;p14"/>
          <p:cNvSpPr/>
          <p:nvPr/>
        </p:nvSpPr>
        <p:spPr>
          <a:xfrm>
            <a:off x="4241744" y="28417672"/>
            <a:ext cx="6017710" cy="4102489"/>
          </a:xfrm>
          <a:custGeom>
            <a:avLst/>
            <a:gdLst/>
            <a:ahLst/>
            <a:cxnLst/>
            <a:rect l="l" t="t" r="r" b="b"/>
            <a:pathLst>
              <a:path w="3608958" h="2460356" extrusionOk="0">
                <a:moveTo>
                  <a:pt x="0" y="0"/>
                </a:moveTo>
                <a:lnTo>
                  <a:pt x="3608958" y="0"/>
                </a:lnTo>
                <a:lnTo>
                  <a:pt x="3608958" y="2460356"/>
                </a:lnTo>
                <a:lnTo>
                  <a:pt x="0" y="2460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35020" r="-26332"/>
            </a:stretch>
          </a:blipFill>
          <a:ln>
            <a:noFill/>
          </a:ln>
        </p:spPr>
      </p:sp>
      <p:sp>
        <p:nvSpPr>
          <p:cNvPr id="172" name="Google Shape;172;p14"/>
          <p:cNvSpPr/>
          <p:nvPr/>
        </p:nvSpPr>
        <p:spPr>
          <a:xfrm>
            <a:off x="928989" y="866373"/>
            <a:ext cx="4520877" cy="4520877"/>
          </a:xfrm>
          <a:custGeom>
            <a:avLst/>
            <a:gdLst/>
            <a:ahLst/>
            <a:cxnLst/>
            <a:rect l="l" t="t" r="r" b="b"/>
            <a:pathLst>
              <a:path w="2711273" h="2711273" extrusionOk="0">
                <a:moveTo>
                  <a:pt x="0" y="0"/>
                </a:moveTo>
                <a:lnTo>
                  <a:pt x="2711273" y="0"/>
                </a:lnTo>
                <a:lnTo>
                  <a:pt x="2711273" y="2711273"/>
                </a:lnTo>
                <a:lnTo>
                  <a:pt x="0" y="2711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3" name="Google Shape;173;p14"/>
          <p:cNvSpPr/>
          <p:nvPr/>
        </p:nvSpPr>
        <p:spPr>
          <a:xfrm>
            <a:off x="5823996" y="2221142"/>
            <a:ext cx="3682570" cy="2679566"/>
          </a:xfrm>
          <a:custGeom>
            <a:avLst/>
            <a:gdLst/>
            <a:ahLst/>
            <a:cxnLst/>
            <a:rect l="l" t="t" r="r" b="b"/>
            <a:pathLst>
              <a:path w="2208521" h="1606997" extrusionOk="0">
                <a:moveTo>
                  <a:pt x="0" y="0"/>
                </a:moveTo>
                <a:lnTo>
                  <a:pt x="2208521" y="0"/>
                </a:lnTo>
                <a:lnTo>
                  <a:pt x="2208521" y="1606997"/>
                </a:lnTo>
                <a:lnTo>
                  <a:pt x="0" y="1606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946" r="-3203"/>
            </a:stretch>
          </a:blipFill>
          <a:ln>
            <a:noFill/>
          </a:ln>
        </p:spPr>
      </p:sp>
      <p:sp>
        <p:nvSpPr>
          <p:cNvPr id="174" name="Google Shape;174;p14"/>
          <p:cNvSpPr txBox="1"/>
          <p:nvPr/>
        </p:nvSpPr>
        <p:spPr>
          <a:xfrm>
            <a:off x="9739460" y="4498496"/>
            <a:ext cx="18354894" cy="11941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3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A.S 2024/2025</a:t>
            </a:r>
            <a:endParaRPr/>
          </a:p>
          <a:p>
            <a:pPr marL="0" marR="0" lvl="0" indent="0" algn="ctr" rtl="0">
              <a:lnSpc>
                <a:spcPct val="123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I.C MARIA MONTESSORI -BOLLATE</a:t>
            </a:r>
            <a:endParaRPr/>
          </a:p>
          <a:p>
            <a:pPr marL="0" marR="0" lvl="0" indent="0" algn="ctr" rtl="0">
              <a:lnSpc>
                <a:spcPct val="123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CLASSE 5B</a:t>
            </a:r>
            <a:endParaRPr/>
          </a:p>
          <a:p>
            <a:pPr marL="0" marR="0" lvl="0" indent="0" algn="ctr" rtl="0">
              <a:lnSpc>
                <a:spcPct val="920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234" b="0" i="0" u="none" strike="noStrike" cap="none">
              <a:solidFill>
                <a:srgbClr val="E8E8E8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marR="0" lvl="0" indent="0" algn="ctr" rtl="0">
              <a:lnSpc>
                <a:spcPct val="92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401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AVVENTURE NELLO SPAZIO</a:t>
            </a:r>
            <a:endParaRPr/>
          </a:p>
          <a:p>
            <a:pPr marL="0" marR="0" lvl="0" indent="0" algn="ctr" rtl="0">
              <a:lnSpc>
                <a:spcPct val="896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1" b="0" i="0" u="none" strike="noStrike" cap="none">
              <a:solidFill>
                <a:srgbClr val="E8E8E8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1346167" marR="0" lvl="1" indent="-673083" algn="l" rtl="0">
              <a:lnSpc>
                <a:spcPct val="12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4"/>
              <a:buFont typeface="Arial"/>
              <a:buChar char="•"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MISSIONE MERINGA</a:t>
            </a:r>
            <a:endParaRPr/>
          </a:p>
          <a:p>
            <a:pPr marL="1346167" marR="0" lvl="1" indent="-673083" algn="l" rtl="0">
              <a:lnSpc>
                <a:spcPct val="12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4"/>
              <a:buFont typeface="Arial"/>
              <a:buChar char="•"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ASTROFOOD</a:t>
            </a:r>
            <a:endParaRPr/>
          </a:p>
          <a:p>
            <a:pPr marL="1346167" marR="0" lvl="1" indent="-673083" algn="l" rtl="0">
              <a:lnSpc>
                <a:spcPct val="12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4"/>
              <a:buFont typeface="Arial"/>
              <a:buChar char="•"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VILLAGGIO LUNARE</a:t>
            </a:r>
            <a:endParaRPr/>
          </a:p>
          <a:p>
            <a:pPr marL="1346167" marR="0" lvl="1" indent="-673083" algn="l" rtl="0">
              <a:lnSpc>
                <a:spcPct val="12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4"/>
              <a:buFont typeface="Arial"/>
              <a:buChar char="•"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CONTADINI LUNARI</a:t>
            </a:r>
            <a:endParaRPr/>
          </a:p>
          <a:p>
            <a:pPr marL="1346167" marR="0" lvl="1" indent="-673083" algn="l" rtl="0">
              <a:lnSpc>
                <a:spcPct val="12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4"/>
              <a:buFont typeface="Arial"/>
              <a:buChar char="•"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MANO BIONICA</a:t>
            </a:r>
            <a:endParaRPr/>
          </a:p>
          <a:p>
            <a:pPr marL="1346167" marR="0" lvl="1" indent="-673083" algn="l" rtl="0">
              <a:lnSpc>
                <a:spcPct val="12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4"/>
              <a:buFont typeface="Arial"/>
              <a:buChar char="•"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COSTITUZIONE LUNARE</a:t>
            </a:r>
            <a:endParaRPr/>
          </a:p>
          <a:p>
            <a:pPr marL="1346167" marR="0" lvl="1" indent="-673083" algn="l" rtl="0">
              <a:lnSpc>
                <a:spcPct val="12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4"/>
              <a:buFont typeface="Arial"/>
              <a:buChar char="•"/>
            </a:pPr>
            <a:r>
              <a:rPr lang="en-US" sz="6234" b="0" i="0" u="none" strike="noStrike" cap="none">
                <a:solidFill>
                  <a:srgbClr val="E8E8E8"/>
                </a:solidFill>
                <a:latin typeface="Bree Serif"/>
                <a:ea typeface="Bree Serif"/>
                <a:cs typeface="Bree Serif"/>
                <a:sym typeface="Bree Serif"/>
              </a:rPr>
              <a:t>ROBO-ETOLOGIA</a:t>
            </a:r>
            <a:endParaRPr/>
          </a:p>
        </p:txBody>
      </p:sp>
      <p:sp>
        <p:nvSpPr>
          <p:cNvPr id="175" name="Google Shape;175;p14" descr="Copia di 20241218_111021.jpg"/>
          <p:cNvSpPr/>
          <p:nvPr/>
        </p:nvSpPr>
        <p:spPr>
          <a:xfrm>
            <a:off x="1290336" y="6971851"/>
            <a:ext cx="8172889" cy="5085353"/>
          </a:xfrm>
          <a:custGeom>
            <a:avLst/>
            <a:gdLst/>
            <a:ahLst/>
            <a:cxnLst/>
            <a:rect l="l" t="t" r="r" b="b"/>
            <a:pathLst>
              <a:path w="4901468" h="3049802" extrusionOk="0">
                <a:moveTo>
                  <a:pt x="0" y="0"/>
                </a:moveTo>
                <a:lnTo>
                  <a:pt x="4901468" y="0"/>
                </a:lnTo>
                <a:lnTo>
                  <a:pt x="4901468" y="3049803"/>
                </a:lnTo>
                <a:lnTo>
                  <a:pt x="0" y="304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6" name="Google Shape;176;p14" descr="20241218_115212.jpg"/>
          <p:cNvSpPr/>
          <p:nvPr/>
        </p:nvSpPr>
        <p:spPr>
          <a:xfrm>
            <a:off x="20081188" y="9373680"/>
            <a:ext cx="4500993" cy="5177052"/>
          </a:xfrm>
          <a:custGeom>
            <a:avLst/>
            <a:gdLst/>
            <a:ahLst/>
            <a:cxnLst/>
            <a:rect l="l" t="t" r="r" b="b"/>
            <a:pathLst>
              <a:path w="2699348" h="3104796" extrusionOk="0">
                <a:moveTo>
                  <a:pt x="0" y="0"/>
                </a:moveTo>
                <a:lnTo>
                  <a:pt x="2699349" y="0"/>
                </a:lnTo>
                <a:lnTo>
                  <a:pt x="2699349" y="3104796"/>
                </a:lnTo>
                <a:lnTo>
                  <a:pt x="0" y="3104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88182"/>
            </a:stretch>
          </a:blipFill>
          <a:ln>
            <a:noFill/>
          </a:ln>
        </p:spPr>
      </p:sp>
      <p:sp>
        <p:nvSpPr>
          <p:cNvPr id="177" name="Google Shape;177;p14" descr="20250516_172710.jpg"/>
          <p:cNvSpPr/>
          <p:nvPr/>
        </p:nvSpPr>
        <p:spPr>
          <a:xfrm>
            <a:off x="14546387" y="22264985"/>
            <a:ext cx="10002996" cy="4621383"/>
          </a:xfrm>
          <a:custGeom>
            <a:avLst/>
            <a:gdLst/>
            <a:ahLst/>
            <a:cxnLst/>
            <a:rect l="l" t="t" r="r" b="b"/>
            <a:pathLst>
              <a:path w="5999025" h="2771549" extrusionOk="0">
                <a:moveTo>
                  <a:pt x="0" y="0"/>
                </a:moveTo>
                <a:lnTo>
                  <a:pt x="5999025" y="0"/>
                </a:lnTo>
                <a:lnTo>
                  <a:pt x="5999025" y="2771549"/>
                </a:lnTo>
                <a:lnTo>
                  <a:pt x="0" y="27715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8" name="Google Shape;178;p14" descr="20250516_185018.jpg"/>
          <p:cNvSpPr/>
          <p:nvPr/>
        </p:nvSpPr>
        <p:spPr>
          <a:xfrm>
            <a:off x="9739459" y="28618363"/>
            <a:ext cx="9621472" cy="4445120"/>
          </a:xfrm>
          <a:custGeom>
            <a:avLst/>
            <a:gdLst/>
            <a:ahLst/>
            <a:cxnLst/>
            <a:rect l="l" t="t" r="r" b="b"/>
            <a:pathLst>
              <a:path w="5770216" h="2665840" extrusionOk="0">
                <a:moveTo>
                  <a:pt x="0" y="0"/>
                </a:moveTo>
                <a:lnTo>
                  <a:pt x="5770217" y="0"/>
                </a:lnTo>
                <a:lnTo>
                  <a:pt x="5770217" y="2665840"/>
                </a:lnTo>
                <a:lnTo>
                  <a:pt x="0" y="2665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9" name="Google Shape;179;p14" descr="IMG-20250122-WA0001.jpeg"/>
          <p:cNvSpPr/>
          <p:nvPr/>
        </p:nvSpPr>
        <p:spPr>
          <a:xfrm>
            <a:off x="990442" y="20735433"/>
            <a:ext cx="4459423" cy="6150937"/>
          </a:xfrm>
          <a:custGeom>
            <a:avLst/>
            <a:gdLst/>
            <a:ahLst/>
            <a:cxnLst/>
            <a:rect l="l" t="t" r="r" b="b"/>
            <a:pathLst>
              <a:path w="2674418" h="3688857" extrusionOk="0">
                <a:moveTo>
                  <a:pt x="0" y="0"/>
                </a:moveTo>
                <a:lnTo>
                  <a:pt x="2674418" y="0"/>
                </a:lnTo>
                <a:lnTo>
                  <a:pt x="2674418" y="3688856"/>
                </a:lnTo>
                <a:lnTo>
                  <a:pt x="0" y="36888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t="-2514" b="-26368"/>
            </a:stretch>
          </a:blipFill>
          <a:ln>
            <a:noFill/>
          </a:ln>
        </p:spPr>
      </p:sp>
      <p:sp>
        <p:nvSpPr>
          <p:cNvPr id="180" name="Google Shape;180;p14" descr="20241119_150803.jpg"/>
          <p:cNvSpPr/>
          <p:nvPr/>
        </p:nvSpPr>
        <p:spPr>
          <a:xfrm>
            <a:off x="6716737" y="19395597"/>
            <a:ext cx="6392710" cy="2953431"/>
          </a:xfrm>
          <a:custGeom>
            <a:avLst/>
            <a:gdLst/>
            <a:ahLst/>
            <a:cxnLst/>
            <a:rect l="l" t="t" r="r" b="b"/>
            <a:pathLst>
              <a:path w="3833854" h="1771240" extrusionOk="0">
                <a:moveTo>
                  <a:pt x="0" y="0"/>
                </a:moveTo>
                <a:lnTo>
                  <a:pt x="3833853" y="0"/>
                </a:lnTo>
                <a:lnTo>
                  <a:pt x="3833853" y="1771240"/>
                </a:lnTo>
                <a:lnTo>
                  <a:pt x="0" y="17712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81" name="Google Shape;181;p14" descr="20241210_142029.jpg"/>
          <p:cNvSpPr/>
          <p:nvPr/>
        </p:nvSpPr>
        <p:spPr>
          <a:xfrm>
            <a:off x="1290335" y="13849641"/>
            <a:ext cx="4023716" cy="4405110"/>
          </a:xfrm>
          <a:custGeom>
            <a:avLst/>
            <a:gdLst/>
            <a:ahLst/>
            <a:cxnLst/>
            <a:rect l="l" t="t" r="r" b="b"/>
            <a:pathLst>
              <a:path w="2413114" h="2641845" extrusionOk="0">
                <a:moveTo>
                  <a:pt x="0" y="0"/>
                </a:moveTo>
                <a:lnTo>
                  <a:pt x="2413114" y="0"/>
                </a:lnTo>
                <a:lnTo>
                  <a:pt x="2413114" y="2641845"/>
                </a:lnTo>
                <a:lnTo>
                  <a:pt x="0" y="264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t="-27110" b="-70588"/>
            </a:stretch>
          </a:blipFill>
          <a:ln>
            <a:noFill/>
          </a:ln>
        </p:spPr>
      </p:sp>
      <p:sp>
        <p:nvSpPr>
          <p:cNvPr id="182" name="Google Shape;182;p14" descr="20241212_154405.jpg"/>
          <p:cNvSpPr/>
          <p:nvPr/>
        </p:nvSpPr>
        <p:spPr>
          <a:xfrm>
            <a:off x="6064702" y="13849641"/>
            <a:ext cx="3201157" cy="4405110"/>
          </a:xfrm>
          <a:custGeom>
            <a:avLst/>
            <a:gdLst/>
            <a:ahLst/>
            <a:cxnLst/>
            <a:rect l="l" t="t" r="r" b="b"/>
            <a:pathLst>
              <a:path w="1919807" h="2641845" extrusionOk="0">
                <a:moveTo>
                  <a:pt x="0" y="0"/>
                </a:moveTo>
                <a:lnTo>
                  <a:pt x="1919807" y="0"/>
                </a:lnTo>
                <a:lnTo>
                  <a:pt x="1919807" y="2641845"/>
                </a:lnTo>
                <a:lnTo>
                  <a:pt x="0" y="264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t="-20345" b="-36942"/>
            </a:stretch>
          </a:blipFill>
          <a:ln>
            <a:noFill/>
          </a:ln>
        </p:spPr>
      </p:sp>
      <p:sp>
        <p:nvSpPr>
          <p:cNvPr id="183" name="Google Shape;183;p14"/>
          <p:cNvSpPr/>
          <p:nvPr/>
        </p:nvSpPr>
        <p:spPr>
          <a:xfrm>
            <a:off x="13822893" y="16892707"/>
            <a:ext cx="10726490" cy="4679432"/>
          </a:xfrm>
          <a:custGeom>
            <a:avLst/>
            <a:gdLst/>
            <a:ahLst/>
            <a:cxnLst/>
            <a:rect l="l" t="t" r="r" b="b"/>
            <a:pathLst>
              <a:path w="6432921" h="2806362" extrusionOk="0">
                <a:moveTo>
                  <a:pt x="0" y="0"/>
                </a:moveTo>
                <a:lnTo>
                  <a:pt x="6432921" y="0"/>
                </a:lnTo>
                <a:lnTo>
                  <a:pt x="6432921" y="2806362"/>
                </a:lnTo>
                <a:lnTo>
                  <a:pt x="0" y="28063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84" name="Google Shape;184;p14"/>
          <p:cNvSpPr/>
          <p:nvPr/>
        </p:nvSpPr>
        <p:spPr>
          <a:xfrm>
            <a:off x="8838845" y="24176323"/>
            <a:ext cx="5273956" cy="3955467"/>
          </a:xfrm>
          <a:custGeom>
            <a:avLst/>
            <a:gdLst/>
            <a:ahLst/>
            <a:cxnLst/>
            <a:rect l="l" t="t" r="r" b="b"/>
            <a:pathLst>
              <a:path w="3162912" h="2372184" extrusionOk="0">
                <a:moveTo>
                  <a:pt x="0" y="0"/>
                </a:moveTo>
                <a:lnTo>
                  <a:pt x="3162912" y="0"/>
                </a:lnTo>
                <a:lnTo>
                  <a:pt x="3162912" y="2372184"/>
                </a:lnTo>
                <a:lnTo>
                  <a:pt x="0" y="23721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85" name="Google Shape;185;p14"/>
          <p:cNvSpPr/>
          <p:nvPr/>
        </p:nvSpPr>
        <p:spPr>
          <a:xfrm>
            <a:off x="1459840" y="33830124"/>
            <a:ext cx="6923277" cy="1363447"/>
          </a:xfrm>
          <a:custGeom>
            <a:avLst/>
            <a:gdLst/>
            <a:ahLst/>
            <a:cxnLst/>
            <a:rect l="l" t="t" r="r" b="b"/>
            <a:pathLst>
              <a:path w="4152047" h="817690" extrusionOk="0">
                <a:moveTo>
                  <a:pt x="0" y="0"/>
                </a:moveTo>
                <a:lnTo>
                  <a:pt x="4152047" y="0"/>
                </a:lnTo>
                <a:lnTo>
                  <a:pt x="4152047" y="817690"/>
                </a:lnTo>
                <a:lnTo>
                  <a:pt x="0" y="817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86" name="Google Shape;186;p14"/>
          <p:cNvSpPr/>
          <p:nvPr/>
        </p:nvSpPr>
        <p:spPr>
          <a:xfrm>
            <a:off x="9739459" y="2221142"/>
            <a:ext cx="4628341" cy="2679566"/>
          </a:xfrm>
          <a:custGeom>
            <a:avLst/>
            <a:gdLst/>
            <a:ahLst/>
            <a:cxnLst/>
            <a:rect l="l" t="t" r="r" b="b"/>
            <a:pathLst>
              <a:path w="2775722" h="1606997" extrusionOk="0">
                <a:moveTo>
                  <a:pt x="0" y="0"/>
                </a:moveTo>
                <a:lnTo>
                  <a:pt x="2775723" y="0"/>
                </a:lnTo>
                <a:lnTo>
                  <a:pt x="2775723" y="1606997"/>
                </a:lnTo>
                <a:lnTo>
                  <a:pt x="0" y="1606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87" name="Google Shape;187;p14"/>
          <p:cNvSpPr txBox="1"/>
          <p:nvPr/>
        </p:nvSpPr>
        <p:spPr>
          <a:xfrm>
            <a:off x="1459839" y="31481349"/>
            <a:ext cx="7379006" cy="275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30" b="0" i="0" u="none" strike="noStrike" cap="none">
                <a:solidFill>
                  <a:srgbClr val="E8E8E8"/>
                </a:solidFill>
                <a:latin typeface="Arial"/>
                <a:ea typeface="Arial"/>
                <a:cs typeface="Arial"/>
                <a:sym typeface="Arial"/>
              </a:rPr>
              <a:t>DOCENTI:</a:t>
            </a:r>
            <a:endParaRPr/>
          </a:p>
          <a:p>
            <a:pPr marL="0" marR="0" lvl="0" indent="0" algn="l" rtl="0">
              <a:lnSpc>
                <a:spcPct val="119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30" b="0" i="0" u="none" strike="noStrike" cap="none">
                <a:solidFill>
                  <a:srgbClr val="E8E8E8"/>
                </a:solidFill>
                <a:latin typeface="Arial"/>
                <a:ea typeface="Arial"/>
                <a:cs typeface="Arial"/>
                <a:sym typeface="Arial"/>
              </a:rPr>
              <a:t>BIANCO ANGELICA</a:t>
            </a:r>
            <a:endParaRPr/>
          </a:p>
          <a:p>
            <a:pPr marL="0" marR="0" lvl="0" indent="0" algn="l" rtl="0">
              <a:lnSpc>
                <a:spcPct val="119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30" b="0" i="0" u="none" strike="noStrike" cap="none">
                <a:solidFill>
                  <a:srgbClr val="E8E8E8"/>
                </a:solidFill>
                <a:latin typeface="Arial"/>
                <a:ea typeface="Arial"/>
                <a:cs typeface="Arial"/>
                <a:sym typeface="Arial"/>
              </a:rPr>
              <a:t>LUPPI MIRKO</a:t>
            </a:r>
            <a:endParaRPr/>
          </a:p>
          <a:p>
            <a:pPr marL="0" marR="0" lvl="0" indent="0" algn="l" rtl="0">
              <a:lnSpc>
                <a:spcPct val="119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30" b="0" i="0" u="none" strike="noStrike" cap="none">
                <a:solidFill>
                  <a:srgbClr val="E8E8E8"/>
                </a:solidFill>
                <a:latin typeface="Arial"/>
                <a:ea typeface="Arial"/>
                <a:cs typeface="Arial"/>
                <a:sym typeface="Arial"/>
              </a:rPr>
              <a:t>ROLLI MARIAGRAZIA</a:t>
            </a:r>
            <a:endParaRPr/>
          </a:p>
          <a:p>
            <a:pPr marL="0" marR="0" lvl="0" indent="0" algn="l" rtl="0">
              <a:lnSpc>
                <a:spcPct val="119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30" b="0" i="0" u="none" strike="noStrike" cap="none">
              <a:solidFill>
                <a:srgbClr val="E8E8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4"/>
          <p:cNvSpPr txBox="1"/>
          <p:nvPr/>
        </p:nvSpPr>
        <p:spPr>
          <a:xfrm>
            <a:off x="16076853" y="1825297"/>
            <a:ext cx="6942060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2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91" b="1" i="0" u="none" strike="noStrike" cap="none">
                <a:solidFill>
                  <a:srgbClr val="00BF63"/>
                </a:solidFill>
                <a:latin typeface="Poppins"/>
                <a:ea typeface="Poppins"/>
                <a:cs typeface="Poppins"/>
                <a:sym typeface="Poppins"/>
              </a:rPr>
              <a:t>SEZIONE A.N.I.S.N. </a:t>
            </a:r>
            <a:endParaRPr/>
          </a:p>
          <a:p>
            <a:pPr marL="0" marR="0" lvl="0" indent="0" algn="ctr" rtl="0">
              <a:lnSpc>
                <a:spcPct val="102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91" b="1" i="0" u="none" strike="noStrike" cap="none">
                <a:solidFill>
                  <a:srgbClr val="00BF63"/>
                </a:solidFill>
                <a:latin typeface="Poppins"/>
                <a:ea typeface="Poppins"/>
                <a:cs typeface="Poppins"/>
                <a:sym typeface="Poppins"/>
              </a:rPr>
              <a:t>LOMBARDIA</a:t>
            </a:r>
            <a:endParaRPr/>
          </a:p>
        </p:txBody>
      </p:sp>
      <p:sp>
        <p:nvSpPr>
          <p:cNvPr id="189" name="Google Shape;189;p14"/>
          <p:cNvSpPr txBox="1"/>
          <p:nvPr/>
        </p:nvSpPr>
        <p:spPr>
          <a:xfrm>
            <a:off x="14380033" y="18159457"/>
            <a:ext cx="8111154" cy="283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47" b="0" i="0" u="none" strike="noStrike" cap="none">
                <a:solidFill>
                  <a:srgbClr val="141414"/>
                </a:solidFill>
                <a:latin typeface="Bree Serif"/>
                <a:ea typeface="Bree Serif"/>
                <a:cs typeface="Bree Serif"/>
                <a:sym typeface="Bree Serif"/>
              </a:rPr>
              <a:t>Gita Osservatorio di Sormano (CO)</a:t>
            </a:r>
            <a:endParaRPr/>
          </a:p>
          <a:p>
            <a:pPr marL="0" marR="0" lvl="0" indent="0" algn="ctr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47" b="0" i="0" u="none" strike="noStrike" cap="none">
                <a:solidFill>
                  <a:srgbClr val="141414"/>
                </a:solidFill>
                <a:latin typeface="Bree Serif"/>
                <a:ea typeface="Bree Serif"/>
                <a:cs typeface="Bree Serif"/>
                <a:sym typeface="Bree Serif"/>
              </a:rPr>
              <a:t> 16-17/05/2025</a:t>
            </a:r>
            <a:endParaRPr/>
          </a:p>
        </p:txBody>
      </p:sp>
      <p:sp>
        <p:nvSpPr>
          <p:cNvPr id="190" name="Google Shape;190;p14"/>
          <p:cNvSpPr txBox="1"/>
          <p:nvPr/>
        </p:nvSpPr>
        <p:spPr>
          <a:xfrm>
            <a:off x="1858094" y="12453943"/>
            <a:ext cx="6911918" cy="10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75" b="0" i="0" u="none" strike="noStrike" cap="none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RIPRODUZIONE MOON VILLAGE (ESA)</a:t>
            </a:r>
            <a:endParaRPr/>
          </a:p>
        </p:txBody>
      </p:sp>
      <p:sp>
        <p:nvSpPr>
          <p:cNvPr id="191" name="Google Shape;191;p14"/>
          <p:cNvSpPr txBox="1"/>
          <p:nvPr/>
        </p:nvSpPr>
        <p:spPr>
          <a:xfrm>
            <a:off x="19889487" y="14924573"/>
            <a:ext cx="4884398" cy="948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6" b="0" i="0" u="none" strike="noStrike" cap="none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CONTADINI LUNARI- </a:t>
            </a:r>
            <a:endParaRPr/>
          </a:p>
          <a:p>
            <a:pPr marL="0" marR="0" lvl="0" indent="0" algn="ctr" rtl="0">
              <a:lnSpc>
                <a:spcPct val="119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6" b="0" i="0" u="none" strike="noStrike" cap="none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IL CAMPO MAGNETICO</a:t>
            </a:r>
            <a:endParaRPr/>
          </a:p>
        </p:txBody>
      </p:sp>
      <p:sp>
        <p:nvSpPr>
          <p:cNvPr id="192" name="Google Shape;192;p14"/>
          <p:cNvSpPr txBox="1"/>
          <p:nvPr/>
        </p:nvSpPr>
        <p:spPr>
          <a:xfrm>
            <a:off x="7297262" y="22651243"/>
            <a:ext cx="4884398" cy="474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6" b="0" i="0" u="none" strike="noStrike" cap="none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ASTROFOOD</a:t>
            </a:r>
            <a:endParaRPr/>
          </a:p>
        </p:txBody>
      </p:sp>
      <p:sp>
        <p:nvSpPr>
          <p:cNvPr id="193" name="Google Shape;193;p14"/>
          <p:cNvSpPr txBox="1"/>
          <p:nvPr/>
        </p:nvSpPr>
        <p:spPr>
          <a:xfrm>
            <a:off x="777956" y="27157547"/>
            <a:ext cx="4884398" cy="474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6" b="0" i="0" u="none" strike="noStrike" cap="none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MANO BIONICA</a:t>
            </a:r>
            <a:endParaRPr/>
          </a:p>
        </p:txBody>
      </p:sp>
      <p:sp>
        <p:nvSpPr>
          <p:cNvPr id="194" name="Google Shape;194;p14"/>
          <p:cNvSpPr txBox="1"/>
          <p:nvPr/>
        </p:nvSpPr>
        <p:spPr>
          <a:xfrm>
            <a:off x="10517931" y="34143483"/>
            <a:ext cx="15882" cy="625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464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3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4"/>
          <p:cNvSpPr txBox="1"/>
          <p:nvPr/>
        </p:nvSpPr>
        <p:spPr>
          <a:xfrm>
            <a:off x="11475823" y="34127600"/>
            <a:ext cx="3517160" cy="134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6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SEDE LEGALE DELLA SEZIONE</a:t>
            </a:r>
            <a:endParaRPr/>
          </a:p>
          <a:p>
            <a:pPr marL="0" marR="0" lvl="0" indent="0" algn="ctr" rtl="0">
              <a:lnSpc>
                <a:spcPct val="118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6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ACQUARIO CIVICO DI MILANO  </a:t>
            </a:r>
            <a:endParaRPr/>
          </a:p>
          <a:p>
            <a:pPr marL="0" marR="0" lvl="0" indent="0" algn="ctr" rtl="0">
              <a:lnSpc>
                <a:spcPct val="118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6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VIALE GADIO, 2 </a:t>
            </a:r>
            <a:endParaRPr/>
          </a:p>
          <a:p>
            <a:pPr marL="0" marR="0" lvl="0" indent="0" algn="ctr" rtl="0">
              <a:lnSpc>
                <a:spcPct val="118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6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C.F. 94079480631</a:t>
            </a:r>
            <a:endParaRPr/>
          </a:p>
          <a:p>
            <a:pPr marL="0" marR="0" lvl="0" indent="0" algn="ctr" rtl="0">
              <a:lnSpc>
                <a:spcPct val="11896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29e98715e_0_6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02" name="Google Shape;202;g3729e98715e_0_6"/>
          <p:cNvSpPr txBox="1">
            <a:spLocks noGrp="1"/>
          </p:cNvSpPr>
          <p:nvPr>
            <p:ph type="body" idx="1"/>
          </p:nvPr>
        </p:nvSpPr>
        <p:spPr>
          <a:xfrm>
            <a:off x="1732499" y="9583264"/>
            <a:ext cx="21735000" cy="228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03" name="Google Shape;203;g3729e98715e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1"/>
            <a:ext cx="25199975" cy="3601490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3729e98715e_0_6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3b6076237_0_0"/>
          <p:cNvSpPr/>
          <p:nvPr/>
        </p:nvSpPr>
        <p:spPr>
          <a:xfrm rot="-5400000">
            <a:off x="20659750" y="-960100"/>
            <a:ext cx="2890500" cy="6180600"/>
          </a:xfrm>
          <a:prstGeom prst="rtTriangle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63b6076237_0_0"/>
          <p:cNvSpPr/>
          <p:nvPr/>
        </p:nvSpPr>
        <p:spPr>
          <a:xfrm>
            <a:off x="109350" y="12360650"/>
            <a:ext cx="11140500" cy="11287500"/>
          </a:xfrm>
          <a:prstGeom prst="roundRect">
            <a:avLst>
              <a:gd name="adj" fmla="val 12836"/>
            </a:avLst>
          </a:prstGeom>
          <a:solidFill>
            <a:srgbClr val="FFF2CC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363b6076237_0_0"/>
          <p:cNvSpPr/>
          <p:nvPr/>
        </p:nvSpPr>
        <p:spPr>
          <a:xfrm>
            <a:off x="116350" y="6183775"/>
            <a:ext cx="9745200" cy="56313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363b6076237_0_0"/>
          <p:cNvSpPr txBox="1"/>
          <p:nvPr/>
        </p:nvSpPr>
        <p:spPr>
          <a:xfrm>
            <a:off x="4460575" y="3978148"/>
            <a:ext cx="17912400" cy="2132700"/>
          </a:xfrm>
          <a:prstGeom prst="rect">
            <a:avLst/>
          </a:prstGeom>
          <a:noFill/>
          <a:ln>
            <a:noFill/>
          </a:ln>
          <a:effectLst>
            <a:outerShdw blurRad="185738" dist="123825" dir="10080000" algn="bl" rotWithShape="0">
              <a:schemeClr val="lt1">
                <a:alpha val="94000"/>
              </a:schemeClr>
            </a:outerShdw>
          </a:effectLst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6535">
                <a:solidFill>
                  <a:srgbClr val="9900FF"/>
                </a:solidFill>
                <a:latin typeface="Pacifico"/>
                <a:ea typeface="Pacifico"/>
                <a:cs typeface="Pacifico"/>
                <a:sym typeface="Pacifico"/>
              </a:rPr>
              <a:t>I</a:t>
            </a:r>
            <a:r>
              <a:rPr lang="en-US" sz="16535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 </a:t>
            </a:r>
            <a:r>
              <a:rPr lang="en-US" sz="16535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c</a:t>
            </a:r>
            <a:r>
              <a:rPr lang="en-US" sz="16535">
                <a:solidFill>
                  <a:srgbClr val="00FF00"/>
                </a:solidFill>
                <a:latin typeface="Pacifico"/>
                <a:ea typeface="Pacifico"/>
                <a:cs typeface="Pacifico"/>
                <a:sym typeface="Pacifico"/>
              </a:rPr>
              <a:t>o</a:t>
            </a:r>
            <a:r>
              <a:rPr lang="en-US" sz="16535">
                <a:solidFill>
                  <a:srgbClr val="FFFF00"/>
                </a:solidFill>
                <a:latin typeface="Pacifico"/>
                <a:ea typeface="Pacifico"/>
                <a:cs typeface="Pacifico"/>
                <a:sym typeface="Pacifico"/>
              </a:rPr>
              <a:t>l</a:t>
            </a:r>
            <a:r>
              <a:rPr lang="en-US" sz="16535">
                <a:solidFill>
                  <a:srgbClr val="FF9900"/>
                </a:solidFill>
                <a:latin typeface="Pacifico"/>
                <a:ea typeface="Pacifico"/>
                <a:cs typeface="Pacifico"/>
                <a:sym typeface="Pacifico"/>
              </a:rPr>
              <a:t>o</a:t>
            </a:r>
            <a:r>
              <a:rPr lang="en-US" sz="16535">
                <a:solidFill>
                  <a:srgbClr val="FF0000"/>
                </a:solidFill>
                <a:latin typeface="Pacifico"/>
                <a:ea typeface="Pacifico"/>
                <a:cs typeface="Pacifico"/>
                <a:sym typeface="Pacifico"/>
              </a:rPr>
              <a:t>r</a:t>
            </a:r>
            <a:r>
              <a:rPr lang="en-US" sz="16535">
                <a:solidFill>
                  <a:srgbClr val="9900FF"/>
                </a:solidFill>
                <a:latin typeface="Pacifico"/>
                <a:ea typeface="Pacifico"/>
                <a:cs typeface="Pacifico"/>
                <a:sym typeface="Pacifico"/>
              </a:rPr>
              <a:t>i</a:t>
            </a:r>
            <a:r>
              <a:rPr lang="en-US" sz="16535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 </a:t>
            </a:r>
            <a:r>
              <a:rPr lang="en-US" sz="16535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d</a:t>
            </a:r>
            <a:r>
              <a:rPr lang="en-US" sz="16535">
                <a:solidFill>
                  <a:srgbClr val="00FF00"/>
                </a:solidFill>
                <a:latin typeface="Pacifico"/>
                <a:ea typeface="Pacifico"/>
                <a:cs typeface="Pacifico"/>
                <a:sym typeface="Pacifico"/>
              </a:rPr>
              <a:t>e</a:t>
            </a:r>
            <a:r>
              <a:rPr lang="en-US" sz="16535">
                <a:solidFill>
                  <a:srgbClr val="FFFF00"/>
                </a:solidFill>
                <a:latin typeface="Pacifico"/>
                <a:ea typeface="Pacifico"/>
                <a:cs typeface="Pacifico"/>
                <a:sym typeface="Pacifico"/>
              </a:rPr>
              <a:t>l</a:t>
            </a:r>
            <a:r>
              <a:rPr lang="en-US" sz="16535">
                <a:solidFill>
                  <a:srgbClr val="FF9900"/>
                </a:solidFill>
                <a:latin typeface="Pacifico"/>
                <a:ea typeface="Pacifico"/>
                <a:cs typeface="Pacifico"/>
                <a:sym typeface="Pacifico"/>
              </a:rPr>
              <a:t>l</a:t>
            </a:r>
            <a:r>
              <a:rPr lang="en-US" sz="16535">
                <a:solidFill>
                  <a:srgbClr val="FF0000"/>
                </a:solidFill>
                <a:latin typeface="Pacifico"/>
                <a:ea typeface="Pacifico"/>
                <a:cs typeface="Pacifico"/>
                <a:sym typeface="Pacifico"/>
              </a:rPr>
              <a:t>a</a:t>
            </a:r>
            <a:r>
              <a:rPr lang="en-US" sz="16535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 </a:t>
            </a:r>
            <a:r>
              <a:rPr lang="en-US" sz="16535">
                <a:solidFill>
                  <a:srgbClr val="9900FF"/>
                </a:solidFill>
                <a:latin typeface="Pacifico"/>
                <a:ea typeface="Pacifico"/>
                <a:cs typeface="Pacifico"/>
                <a:sym typeface="Pacifico"/>
              </a:rPr>
              <a:t>n</a:t>
            </a:r>
            <a:r>
              <a:rPr lang="en-US" sz="16535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a</a:t>
            </a:r>
            <a:r>
              <a:rPr lang="en-US" sz="16535">
                <a:solidFill>
                  <a:srgbClr val="00FF00"/>
                </a:solidFill>
                <a:latin typeface="Pacifico"/>
                <a:ea typeface="Pacifico"/>
                <a:cs typeface="Pacifico"/>
                <a:sym typeface="Pacifico"/>
              </a:rPr>
              <a:t>t</a:t>
            </a:r>
            <a:r>
              <a:rPr lang="en-US" sz="16535">
                <a:solidFill>
                  <a:srgbClr val="FFFF00"/>
                </a:solidFill>
                <a:latin typeface="Pacifico"/>
                <a:ea typeface="Pacifico"/>
                <a:cs typeface="Pacifico"/>
                <a:sym typeface="Pacifico"/>
              </a:rPr>
              <a:t>u</a:t>
            </a:r>
            <a:r>
              <a:rPr lang="en-US" sz="16535">
                <a:solidFill>
                  <a:srgbClr val="FF9900"/>
                </a:solidFill>
                <a:latin typeface="Pacifico"/>
                <a:ea typeface="Pacifico"/>
                <a:cs typeface="Pacifico"/>
                <a:sym typeface="Pacifico"/>
              </a:rPr>
              <a:t>r</a:t>
            </a:r>
            <a:r>
              <a:rPr lang="en-US" sz="16535">
                <a:solidFill>
                  <a:srgbClr val="FF0000"/>
                </a:solidFill>
                <a:latin typeface="Pacifico"/>
                <a:ea typeface="Pacifico"/>
                <a:cs typeface="Pacifico"/>
                <a:sym typeface="Pacifico"/>
              </a:rPr>
              <a:t>a</a:t>
            </a:r>
            <a:endParaRPr sz="16535" i="0" u="none" strike="noStrike" cap="none">
              <a:solidFill>
                <a:srgbClr val="FF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13" name="Google Shape;213;g363b6076237_0_0"/>
          <p:cNvSpPr txBox="1"/>
          <p:nvPr/>
        </p:nvSpPr>
        <p:spPr>
          <a:xfrm>
            <a:off x="9082425" y="125275"/>
            <a:ext cx="14251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i="0" u="none" strike="noStrike" cap="none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Sezione A.N.I.S.N.</a:t>
            </a:r>
            <a:r>
              <a:rPr lang="en-US" sz="720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Lombardia</a:t>
            </a:r>
            <a:endParaRPr sz="7200">
              <a:solidFill>
                <a:srgbClr val="00B05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4" name="Google Shape;214;g363b6076237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23351" y="1371950"/>
            <a:ext cx="2909500" cy="290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g363b6076237_0_0"/>
          <p:cNvSpPr txBox="1"/>
          <p:nvPr/>
        </p:nvSpPr>
        <p:spPr>
          <a:xfrm>
            <a:off x="7453153" y="25121893"/>
            <a:ext cx="14717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endParaRPr sz="32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63b6076237_0_0"/>
          <p:cNvSpPr txBox="1"/>
          <p:nvPr/>
        </p:nvSpPr>
        <p:spPr>
          <a:xfrm>
            <a:off x="5778288" y="33185076"/>
            <a:ext cx="13643400" cy="2132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 b="1">
                <a:solidFill>
                  <a:srgbClr val="1E4E7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Sede legale della sezione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rgbClr val="1E4E7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Acquario civico di Milano - Viale Gadio 2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000">
                <a:solidFill>
                  <a:srgbClr val="1E4E7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C.F. 94079480631</a:t>
            </a:r>
            <a:endParaRPr sz="4000">
              <a:solidFill>
                <a:srgbClr val="1E4E7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>
              <a:solidFill>
                <a:srgbClr val="1E4E7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g363b6076237_0_0"/>
          <p:cNvSpPr txBox="1"/>
          <p:nvPr/>
        </p:nvSpPr>
        <p:spPr>
          <a:xfrm>
            <a:off x="314052" y="125275"/>
            <a:ext cx="71391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0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I.C. Montessori - Bollate</a:t>
            </a:r>
            <a:endParaRPr sz="4400" i="0" u="none" strike="noStrike" cap="none">
              <a:solidFill>
                <a:srgbClr val="1E4E7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8" name="Google Shape;218;g363b6076237_0_0" title="Logo Montessori senza sfond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0576" y="1230625"/>
            <a:ext cx="2807782" cy="160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363b6076237_0_0"/>
          <p:cNvPicPr preferRelativeResize="0"/>
          <p:nvPr/>
        </p:nvPicPr>
        <p:blipFill rotWithShape="1">
          <a:blip r:embed="rId6">
            <a:alphaModFix/>
          </a:blip>
          <a:srcRect l="22445" t="23311" r="58101" b="51332"/>
          <a:stretch/>
        </p:blipFill>
        <p:spPr>
          <a:xfrm>
            <a:off x="314075" y="15167849"/>
            <a:ext cx="5223552" cy="3829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363b6076237_0_0"/>
          <p:cNvPicPr preferRelativeResize="0"/>
          <p:nvPr/>
        </p:nvPicPr>
        <p:blipFill rotWithShape="1">
          <a:blip r:embed="rId7">
            <a:alphaModFix/>
          </a:blip>
          <a:srcRect l="22625" t="50972" r="57755" b="25071"/>
          <a:stretch/>
        </p:blipFill>
        <p:spPr>
          <a:xfrm>
            <a:off x="5705475" y="15167850"/>
            <a:ext cx="5453448" cy="3810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63b6076237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7125" y="19285442"/>
            <a:ext cx="4872775" cy="3382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363b6076237_0_0"/>
          <p:cNvPicPr preferRelativeResize="0"/>
          <p:nvPr/>
        </p:nvPicPr>
        <p:blipFill rotWithShape="1">
          <a:blip r:embed="rId9">
            <a:alphaModFix/>
          </a:blip>
          <a:srcRect l="20426"/>
          <a:stretch/>
        </p:blipFill>
        <p:spPr>
          <a:xfrm>
            <a:off x="5705487" y="20675825"/>
            <a:ext cx="1607975" cy="25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363b6076237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61613" y="21395975"/>
            <a:ext cx="2428875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g363b6076237_0_0"/>
          <p:cNvSpPr/>
          <p:nvPr/>
        </p:nvSpPr>
        <p:spPr>
          <a:xfrm rot="10800000" flipH="1">
            <a:off x="4886341" y="22745525"/>
            <a:ext cx="510000" cy="4602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363b6076237_0_0"/>
          <p:cNvSpPr/>
          <p:nvPr/>
        </p:nvSpPr>
        <p:spPr>
          <a:xfrm rot="5400000">
            <a:off x="7452857" y="20676125"/>
            <a:ext cx="510000" cy="5094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6" name="Google Shape;226;g363b6076237_0_0"/>
          <p:cNvGrpSpPr/>
          <p:nvPr/>
        </p:nvGrpSpPr>
        <p:grpSpPr>
          <a:xfrm>
            <a:off x="622138" y="6412925"/>
            <a:ext cx="3064200" cy="2365800"/>
            <a:chOff x="3087363" y="6412925"/>
            <a:chExt cx="3064200" cy="2365800"/>
          </a:xfrm>
        </p:grpSpPr>
        <p:pic>
          <p:nvPicPr>
            <p:cNvPr id="227" name="Google Shape;227;g363b6076237_0_0"/>
            <p:cNvPicPr preferRelativeResize="0"/>
            <p:nvPr/>
          </p:nvPicPr>
          <p:blipFill rotWithShape="1">
            <a:blip r:embed="rId11">
              <a:alphaModFix/>
            </a:blip>
            <a:srcRect l="2146" t="17708" r="76189" b="52554"/>
            <a:stretch/>
          </p:blipFill>
          <p:spPr>
            <a:xfrm>
              <a:off x="3087424" y="6412925"/>
              <a:ext cx="3064075" cy="23657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8" name="Google Shape;228;g363b6076237_0_0"/>
            <p:cNvSpPr/>
            <p:nvPr/>
          </p:nvSpPr>
          <p:spPr>
            <a:xfrm>
              <a:off x="3087363" y="6412925"/>
              <a:ext cx="3064200" cy="2365800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9" name="Google Shape;229;g363b6076237_0_0"/>
          <p:cNvSpPr/>
          <p:nvPr/>
        </p:nvSpPr>
        <p:spPr>
          <a:xfrm>
            <a:off x="11487850" y="6183775"/>
            <a:ext cx="13643400" cy="8942400"/>
          </a:xfrm>
          <a:prstGeom prst="roundRect">
            <a:avLst>
              <a:gd name="adj" fmla="val 10629"/>
            </a:avLst>
          </a:prstGeom>
          <a:solidFill>
            <a:srgbClr val="FFF2CC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0" name="Google Shape;230;g363b6076237_0_0"/>
          <p:cNvGrpSpPr/>
          <p:nvPr/>
        </p:nvGrpSpPr>
        <p:grpSpPr>
          <a:xfrm>
            <a:off x="11973252" y="6756847"/>
            <a:ext cx="4872763" cy="3346954"/>
            <a:chOff x="13912400" y="8763126"/>
            <a:chExt cx="6254349" cy="4169620"/>
          </a:xfrm>
        </p:grpSpPr>
        <p:pic>
          <p:nvPicPr>
            <p:cNvPr id="231" name="Google Shape;231;g363b6076237_0_0" title="20231129_123411.jpg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3912400" y="8763126"/>
              <a:ext cx="3127177" cy="4169574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32" name="Google Shape;232;g363b6076237_0_0" title="20231129_123422.jpg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17039576" y="8763126"/>
              <a:ext cx="3127173" cy="4169620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pic>
        <p:nvPicPr>
          <p:cNvPr id="233" name="Google Shape;233;g363b6076237_0_0" title="20231129_122620.jpg"/>
          <p:cNvPicPr preferRelativeResize="0"/>
          <p:nvPr/>
        </p:nvPicPr>
        <p:blipFill rotWithShape="1">
          <a:blip r:embed="rId14">
            <a:alphaModFix/>
          </a:blip>
          <a:srcRect l="32523" r="6899" b="7961"/>
          <a:stretch/>
        </p:blipFill>
        <p:spPr>
          <a:xfrm>
            <a:off x="16991075" y="9554450"/>
            <a:ext cx="3313050" cy="31994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4" name="Google Shape;234;g363b6076237_0_0" title="20231129_122435.jpg"/>
          <p:cNvPicPr preferRelativeResize="0"/>
          <p:nvPr/>
        </p:nvPicPr>
        <p:blipFill rotWithShape="1">
          <a:blip r:embed="rId15">
            <a:alphaModFix/>
          </a:blip>
          <a:srcRect l="42552" t="43151" r="23464" b="34884"/>
          <a:stretch/>
        </p:blipFill>
        <p:spPr>
          <a:xfrm>
            <a:off x="20912676" y="6556725"/>
            <a:ext cx="3770200" cy="2853325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5" name="Google Shape;235;g363b6076237_0_0" title="20231129_122555.jpg"/>
          <p:cNvPicPr preferRelativeResize="0"/>
          <p:nvPr/>
        </p:nvPicPr>
        <p:blipFill rotWithShape="1">
          <a:blip r:embed="rId16">
            <a:alphaModFix/>
          </a:blip>
          <a:srcRect t="24616" b="15225"/>
          <a:stretch/>
        </p:blipFill>
        <p:spPr>
          <a:xfrm>
            <a:off x="20441025" y="9554450"/>
            <a:ext cx="4241848" cy="3199401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6" name="Google Shape;236;g363b6076237_0_0" title="VideoCapture_20231129-125615.jpg"/>
          <p:cNvPicPr preferRelativeResize="0"/>
          <p:nvPr/>
        </p:nvPicPr>
        <p:blipFill rotWithShape="1">
          <a:blip r:embed="rId17">
            <a:alphaModFix/>
          </a:blip>
          <a:srcRect l="7227" t="28089" b="45656"/>
          <a:stretch/>
        </p:blipFill>
        <p:spPr>
          <a:xfrm>
            <a:off x="11981300" y="10223950"/>
            <a:ext cx="4872876" cy="2529902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7" name="Google Shape;237;g363b6076237_0_0"/>
          <p:cNvPicPr preferRelativeResize="0"/>
          <p:nvPr/>
        </p:nvPicPr>
        <p:blipFill rotWithShape="1">
          <a:blip r:embed="rId18">
            <a:alphaModFix/>
          </a:blip>
          <a:srcRect l="32913" t="61089" r="56136" b="24377"/>
          <a:stretch/>
        </p:blipFill>
        <p:spPr>
          <a:xfrm>
            <a:off x="21875100" y="12874525"/>
            <a:ext cx="2807774" cy="2096126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8" name="Google Shape;238;g363b6076237_0_0"/>
          <p:cNvPicPr preferRelativeResize="0"/>
          <p:nvPr/>
        </p:nvPicPr>
        <p:blipFill rotWithShape="1">
          <a:blip r:embed="rId18">
            <a:alphaModFix/>
          </a:blip>
          <a:srcRect l="34128" t="42613" r="55949" b="42597"/>
          <a:stretch/>
        </p:blipFill>
        <p:spPr>
          <a:xfrm>
            <a:off x="17803929" y="12874525"/>
            <a:ext cx="2500195" cy="2096126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9" name="Google Shape;239;g363b6076237_0_0"/>
          <p:cNvSpPr txBox="1"/>
          <p:nvPr/>
        </p:nvSpPr>
        <p:spPr>
          <a:xfrm>
            <a:off x="16520175" y="12898250"/>
            <a:ext cx="1098600" cy="8190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Red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endParaRPr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Blue</a:t>
            </a:r>
            <a:endParaRPr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363b6076237_0_0"/>
          <p:cNvSpPr txBox="1"/>
          <p:nvPr/>
        </p:nvSpPr>
        <p:spPr>
          <a:xfrm>
            <a:off x="12622525" y="12898238"/>
            <a:ext cx="3210900" cy="4602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Red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en-US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Green 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r>
              <a:rPr lang="en-US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Blue</a:t>
            </a:r>
            <a:endParaRPr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363b6076237_0_0"/>
          <p:cNvSpPr txBox="1"/>
          <p:nvPr/>
        </p:nvSpPr>
        <p:spPr>
          <a:xfrm>
            <a:off x="20623000" y="12898250"/>
            <a:ext cx="1178400" cy="8190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Red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Green </a:t>
            </a:r>
            <a:endParaRPr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2" name="Google Shape;242;g363b6076237_0_0"/>
          <p:cNvGrpSpPr/>
          <p:nvPr/>
        </p:nvGrpSpPr>
        <p:grpSpPr>
          <a:xfrm>
            <a:off x="11981300" y="13358450"/>
            <a:ext cx="3381300" cy="1510200"/>
            <a:chOff x="11670600" y="14344975"/>
            <a:chExt cx="3381300" cy="1510200"/>
          </a:xfrm>
        </p:grpSpPr>
        <p:pic>
          <p:nvPicPr>
            <p:cNvPr id="243" name="Google Shape;243;g363b6076237_0_0" title="qrcode_drive.google.com (1).png"/>
            <p:cNvPicPr preferRelativeResize="0"/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13541700" y="14344975"/>
              <a:ext cx="1510200" cy="1510200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44" name="Google Shape;244;g363b6076237_0_0"/>
            <p:cNvSpPr txBox="1"/>
            <p:nvPr/>
          </p:nvSpPr>
          <p:spPr>
            <a:xfrm>
              <a:off x="11670600" y="14869975"/>
              <a:ext cx="1871100" cy="460200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Tutti i video qui</a:t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45" name="Google Shape;245;g363b6076237_0_0"/>
          <p:cNvGrpSpPr/>
          <p:nvPr/>
        </p:nvGrpSpPr>
        <p:grpSpPr>
          <a:xfrm>
            <a:off x="17347238" y="6412925"/>
            <a:ext cx="3064212" cy="2365800"/>
            <a:chOff x="17520388" y="7531975"/>
            <a:chExt cx="3064212" cy="2365800"/>
          </a:xfrm>
        </p:grpSpPr>
        <p:pic>
          <p:nvPicPr>
            <p:cNvPr id="246" name="Google Shape;246;g363b6076237_0_0" title="Screenshot (19).png"/>
            <p:cNvPicPr preferRelativeResize="0"/>
            <p:nvPr/>
          </p:nvPicPr>
          <p:blipFill rotWithShape="1">
            <a:blip r:embed="rId20">
              <a:alphaModFix/>
            </a:blip>
            <a:srcRect l="10291" t="55839" r="68329" b="15138"/>
            <a:stretch/>
          </p:blipFill>
          <p:spPr>
            <a:xfrm>
              <a:off x="17520400" y="7531976"/>
              <a:ext cx="3064200" cy="2339874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47" name="Google Shape;247;g363b6076237_0_0"/>
            <p:cNvSpPr/>
            <p:nvPr/>
          </p:nvSpPr>
          <p:spPr>
            <a:xfrm>
              <a:off x="17520388" y="7531975"/>
              <a:ext cx="3064200" cy="2365800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g363b6076237_0_0"/>
          <p:cNvGrpSpPr/>
          <p:nvPr/>
        </p:nvGrpSpPr>
        <p:grpSpPr>
          <a:xfrm>
            <a:off x="1393675" y="12456975"/>
            <a:ext cx="3064337" cy="2423075"/>
            <a:chOff x="109338" y="15023100"/>
            <a:chExt cx="3064337" cy="2423075"/>
          </a:xfrm>
        </p:grpSpPr>
        <p:pic>
          <p:nvPicPr>
            <p:cNvPr id="249" name="Google Shape;249;g363b6076237_0_0"/>
            <p:cNvPicPr preferRelativeResize="0"/>
            <p:nvPr/>
          </p:nvPicPr>
          <p:blipFill rotWithShape="1">
            <a:blip r:embed="rId21">
              <a:alphaModFix/>
            </a:blip>
            <a:srcRect l="36905" t="55619" r="35299" b="8747"/>
            <a:stretch/>
          </p:blipFill>
          <p:spPr>
            <a:xfrm>
              <a:off x="109475" y="15023100"/>
              <a:ext cx="3064200" cy="2423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Google Shape;250;g363b6076237_0_0"/>
            <p:cNvSpPr/>
            <p:nvPr/>
          </p:nvSpPr>
          <p:spPr>
            <a:xfrm>
              <a:off x="109337" y="15023100"/>
              <a:ext cx="3064200" cy="2365800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1" name="Google Shape;251;g363b6076237_0_0" title="Screenshot 2025-06-01 212037.png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6859988" y="12466128"/>
            <a:ext cx="2973175" cy="2315918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2" name="Google Shape;252;g363b6076237_0_0"/>
          <p:cNvSpPr/>
          <p:nvPr/>
        </p:nvSpPr>
        <p:spPr>
          <a:xfrm>
            <a:off x="11487850" y="15721825"/>
            <a:ext cx="13643400" cy="7926300"/>
          </a:xfrm>
          <a:prstGeom prst="roundRect">
            <a:avLst>
              <a:gd name="adj" fmla="val 12836"/>
            </a:avLst>
          </a:prstGeom>
          <a:solidFill>
            <a:srgbClr val="FFF2CC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g363b6076237_0_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14144025" y="18359975"/>
            <a:ext cx="8331025" cy="49370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4" name="Google Shape;254;g363b6076237_0_0"/>
          <p:cNvGrpSpPr/>
          <p:nvPr/>
        </p:nvGrpSpPr>
        <p:grpSpPr>
          <a:xfrm>
            <a:off x="16647372" y="15873088"/>
            <a:ext cx="3324351" cy="2399950"/>
            <a:chOff x="15014175" y="16459775"/>
            <a:chExt cx="3064200" cy="2399950"/>
          </a:xfrm>
        </p:grpSpPr>
        <p:pic>
          <p:nvPicPr>
            <p:cNvPr id="255" name="Google Shape;255;g363b6076237_0_0" title="Screenshot 2025-06-01 212049.png"/>
            <p:cNvPicPr preferRelativeResize="0"/>
            <p:nvPr/>
          </p:nvPicPr>
          <p:blipFill>
            <a:blip r:embed="rId24">
              <a:alphaModFix/>
            </a:blip>
            <a:stretch>
              <a:fillRect/>
            </a:stretch>
          </p:blipFill>
          <p:spPr>
            <a:xfrm>
              <a:off x="15059700" y="16493950"/>
              <a:ext cx="2973150" cy="2365775"/>
            </a:xfrm>
            <a:prstGeom prst="rect">
              <a:avLst/>
            </a:prstGeom>
            <a:solidFill>
              <a:srgbClr val="FFF2CC"/>
            </a:solidFill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56" name="Google Shape;256;g363b6076237_0_0"/>
            <p:cNvSpPr/>
            <p:nvPr/>
          </p:nvSpPr>
          <p:spPr>
            <a:xfrm>
              <a:off x="15014175" y="16459775"/>
              <a:ext cx="3064200" cy="2365800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" name="Google Shape;257;g363b6076237_0_0"/>
          <p:cNvSpPr/>
          <p:nvPr/>
        </p:nvSpPr>
        <p:spPr>
          <a:xfrm>
            <a:off x="6814475" y="12441188"/>
            <a:ext cx="3064200" cy="2365800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g363b6076237_0_0" title="Screenshot 2025-06-01 212959.png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18358812" y="26530836"/>
            <a:ext cx="5108899" cy="4655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363b6076237_0_0" title="Screenshot 2025-06-01 212914.png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22156" y="26441300"/>
            <a:ext cx="5083312" cy="469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363b6076237_0_0" title="Screenshot 2025-06-01 212933.png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6264288" y="26471137"/>
            <a:ext cx="5223551" cy="4631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g363b6076237_0_0" title="Screenshot 2025-06-01 212945.png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12311549" y="26530824"/>
            <a:ext cx="5223550" cy="4595677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63b6076237_0_0"/>
          <p:cNvSpPr txBox="1"/>
          <p:nvPr/>
        </p:nvSpPr>
        <p:spPr>
          <a:xfrm>
            <a:off x="20611850" y="32692875"/>
            <a:ext cx="2722200" cy="18096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7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363b6076237_0_0"/>
          <p:cNvSpPr txBox="1"/>
          <p:nvPr/>
        </p:nvSpPr>
        <p:spPr>
          <a:xfrm>
            <a:off x="19741900" y="2120250"/>
            <a:ext cx="54534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Prof.ssa </a:t>
            </a:r>
            <a:endParaRPr sz="2800">
              <a:solidFill>
                <a:srgbClr val="00B05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Maria Elena Pirozzi</a:t>
            </a:r>
            <a:endParaRPr sz="2800">
              <a:solidFill>
                <a:srgbClr val="00B05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mariaelenapirozzi@gmail.com</a:t>
            </a:r>
            <a:endParaRPr sz="2800">
              <a:solidFill>
                <a:srgbClr val="00B05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64" name="Google Shape;264;g363b6076237_0_0" title="Screenshot 2025-06-03 180530.png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3964478" y="6402972"/>
            <a:ext cx="5083325" cy="2491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363b6076237_0_0" title="Screenshot 2025-06-03 180523.png"/>
          <p:cNvPicPr preferRelativeResize="0"/>
          <p:nvPr/>
        </p:nvPicPr>
        <p:blipFill rotWithShape="1">
          <a:blip r:embed="rId30">
            <a:alphaModFix/>
          </a:blip>
          <a:srcRect t="-1749" b="10"/>
          <a:stretch/>
        </p:blipFill>
        <p:spPr>
          <a:xfrm>
            <a:off x="5941850" y="7258000"/>
            <a:ext cx="3105950" cy="1632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363b6076237_0_0" title="Screenshot 2025-07-11 102417.png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483625" y="9186113"/>
            <a:ext cx="9010650" cy="212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729e98715e_0_31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5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73" name="Google Shape;273;g3729e98715e_0_31"/>
          <p:cNvSpPr txBox="1">
            <a:spLocks noGrp="1"/>
          </p:cNvSpPr>
          <p:nvPr>
            <p:ph type="body" idx="1"/>
          </p:nvPr>
        </p:nvSpPr>
        <p:spPr>
          <a:xfrm>
            <a:off x="1732499" y="9583264"/>
            <a:ext cx="21735000" cy="228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573</Words>
  <Application>Microsoft Office PowerPoint</Application>
  <PresentationFormat>Personalizzato</PresentationFormat>
  <Paragraphs>105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Pacifico</vt:lpstr>
      <vt:lpstr>Arial</vt:lpstr>
      <vt:lpstr>Poppins</vt:lpstr>
      <vt:lpstr>Bree Serif</vt:lpstr>
      <vt:lpstr>Calibri</vt:lpstr>
      <vt:lpstr>Century Gothic</vt:lpstr>
      <vt:lpstr>Office Theme</vt:lpstr>
      <vt:lpstr>Centro IBSE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 IBSE </dc:title>
  <dc:creator>Giorgio</dc:creator>
  <cp:lastModifiedBy>Anna Origgi</cp:lastModifiedBy>
  <cp:revision>1</cp:revision>
  <dcterms:created xsi:type="dcterms:W3CDTF">2022-03-17T16:18:03Z</dcterms:created>
  <dcterms:modified xsi:type="dcterms:W3CDTF">2025-08-07T11:59:01Z</dcterms:modified>
</cp:coreProperties>
</file>